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6D7950-5136-4F1A-AF70-36D0A9733B6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fr-FR"/>
        </a:p>
      </dgm:t>
    </dgm:pt>
    <dgm:pt modelId="{29F6F0F5-01A1-4F9E-9251-4E94CEBDC652}">
      <dgm:prSet phldrT="[Texte]"/>
      <dgm:spPr/>
      <dgm:t>
        <a:bodyPr/>
        <a:lstStyle/>
        <a:p>
          <a:r>
            <a:rPr lang="fr-FR" b="1" dirty="0" smtClean="0"/>
            <a:t>Description et analyse des expériences pays</a:t>
          </a:r>
        </a:p>
        <a:p>
          <a:r>
            <a:rPr lang="fr-FR" dirty="0" smtClean="0"/>
            <a:t>Etude bibliographique</a:t>
          </a:r>
        </a:p>
        <a:p>
          <a:r>
            <a:rPr lang="fr-FR" dirty="0" smtClean="0"/>
            <a:t>Ateliers pays</a:t>
          </a:r>
          <a:endParaRPr lang="fr-FR" dirty="0"/>
        </a:p>
      </dgm:t>
    </dgm:pt>
    <dgm:pt modelId="{6B739DC1-C2FF-4554-ADD3-22DC33636D0D}" type="parTrans" cxnId="{AEA320B9-FB38-4FF2-A503-702147CE5A97}">
      <dgm:prSet/>
      <dgm:spPr/>
      <dgm:t>
        <a:bodyPr/>
        <a:lstStyle/>
        <a:p>
          <a:endParaRPr lang="fr-FR"/>
        </a:p>
      </dgm:t>
    </dgm:pt>
    <dgm:pt modelId="{925AB959-8644-4E2E-BAA6-AD23687D5067}" type="sibTrans" cxnId="{AEA320B9-FB38-4FF2-A503-702147CE5A97}">
      <dgm:prSet/>
      <dgm:spPr/>
      <dgm:t>
        <a:bodyPr/>
        <a:lstStyle/>
        <a:p>
          <a:endParaRPr lang="fr-FR"/>
        </a:p>
      </dgm:t>
    </dgm:pt>
    <dgm:pt modelId="{EC6BA8AA-ECD2-4642-A1AE-36934CC07FAB}">
      <dgm:prSet phldrT="[Texte]"/>
      <dgm:spPr/>
      <dgm:t>
        <a:bodyPr/>
        <a:lstStyle/>
        <a:p>
          <a:r>
            <a:rPr lang="fr-FR" dirty="0" smtClean="0"/>
            <a:t>Etudes de cas pays</a:t>
          </a:r>
          <a:endParaRPr lang="fr-FR" dirty="0"/>
        </a:p>
      </dgm:t>
    </dgm:pt>
    <dgm:pt modelId="{9A872DB4-307C-4F05-83A0-A0B06108AB48}" type="parTrans" cxnId="{E6E6F203-531A-4F30-9FCB-A01C940681E4}">
      <dgm:prSet/>
      <dgm:spPr/>
      <dgm:t>
        <a:bodyPr/>
        <a:lstStyle/>
        <a:p>
          <a:endParaRPr lang="fr-FR"/>
        </a:p>
      </dgm:t>
    </dgm:pt>
    <dgm:pt modelId="{ECB82DA7-1534-45AE-9E88-F47992EC0403}" type="sibTrans" cxnId="{E6E6F203-531A-4F30-9FCB-A01C940681E4}">
      <dgm:prSet/>
      <dgm:spPr/>
      <dgm:t>
        <a:bodyPr/>
        <a:lstStyle/>
        <a:p>
          <a:endParaRPr lang="fr-FR"/>
        </a:p>
      </dgm:t>
    </dgm:pt>
    <dgm:pt modelId="{61ADDB2A-413D-4447-8849-1895F0603281}">
      <dgm:prSet phldrT="[Texte]"/>
      <dgm:spPr/>
      <dgm:t>
        <a:bodyPr/>
        <a:lstStyle/>
        <a:p>
          <a:r>
            <a:rPr lang="fr-FR" b="1" dirty="0" smtClean="0"/>
            <a:t>Analyse transversale</a:t>
          </a:r>
          <a:endParaRPr lang="fr-FR" b="1" dirty="0"/>
        </a:p>
      </dgm:t>
    </dgm:pt>
    <dgm:pt modelId="{DC574853-E2D2-4DF2-9C75-5CC85087E388}" type="parTrans" cxnId="{6C4A806D-2E26-4E14-91F4-BB5C3D65E81B}">
      <dgm:prSet/>
      <dgm:spPr/>
      <dgm:t>
        <a:bodyPr/>
        <a:lstStyle/>
        <a:p>
          <a:endParaRPr lang="fr-FR"/>
        </a:p>
      </dgm:t>
    </dgm:pt>
    <dgm:pt modelId="{6F86DA6F-C64E-4A38-AFA7-EE035AE923A3}" type="sibTrans" cxnId="{6C4A806D-2E26-4E14-91F4-BB5C3D65E81B}">
      <dgm:prSet/>
      <dgm:spPr/>
      <dgm:t>
        <a:bodyPr/>
        <a:lstStyle/>
        <a:p>
          <a:endParaRPr lang="fr-FR"/>
        </a:p>
      </dgm:t>
    </dgm:pt>
    <dgm:pt modelId="{A000DF88-C054-4C09-9EBE-1F80E7EFE760}">
      <dgm:prSet phldrT="[Texte]"/>
      <dgm:spPr/>
      <dgm:t>
        <a:bodyPr/>
        <a:lstStyle/>
        <a:p>
          <a:r>
            <a:rPr lang="fr-FR" dirty="0" smtClean="0"/>
            <a:t>mise en perspective des différentes expériences en fonction de leur contexte particulier et la </a:t>
          </a:r>
          <a:endParaRPr lang="fr-FR" dirty="0"/>
        </a:p>
      </dgm:t>
    </dgm:pt>
    <dgm:pt modelId="{550F56B8-382E-4913-9FF3-AD4CDB6B9640}" type="parTrans" cxnId="{EE114BB5-4CC6-4E1F-BA81-B8F474B2937B}">
      <dgm:prSet/>
      <dgm:spPr/>
      <dgm:t>
        <a:bodyPr/>
        <a:lstStyle/>
        <a:p>
          <a:endParaRPr lang="fr-FR"/>
        </a:p>
      </dgm:t>
    </dgm:pt>
    <dgm:pt modelId="{C1D5EC0E-BAAE-46A8-8E1C-B622932E7CCE}" type="sibTrans" cxnId="{EE114BB5-4CC6-4E1F-BA81-B8F474B2937B}">
      <dgm:prSet/>
      <dgm:spPr/>
      <dgm:t>
        <a:bodyPr/>
        <a:lstStyle/>
        <a:p>
          <a:endParaRPr lang="fr-FR"/>
        </a:p>
      </dgm:t>
    </dgm:pt>
    <dgm:pt modelId="{FE5B9267-6D33-402E-8629-F12246324B4D}">
      <dgm:prSet phldrT="[Texte]"/>
      <dgm:spPr/>
      <dgm:t>
        <a:bodyPr/>
        <a:lstStyle/>
        <a:p>
          <a:r>
            <a:rPr lang="fr-FR" dirty="0" smtClean="0"/>
            <a:t>valorisation des enseignements transversaux</a:t>
          </a:r>
          <a:endParaRPr lang="fr-FR" dirty="0"/>
        </a:p>
      </dgm:t>
    </dgm:pt>
    <dgm:pt modelId="{56C2F4E6-4A0F-4255-B4F1-115476F66E47}" type="parTrans" cxnId="{5E32323E-C9F1-4C49-83B7-42C90DBBE196}">
      <dgm:prSet/>
      <dgm:spPr/>
      <dgm:t>
        <a:bodyPr/>
        <a:lstStyle/>
        <a:p>
          <a:endParaRPr lang="fr-FR"/>
        </a:p>
      </dgm:t>
    </dgm:pt>
    <dgm:pt modelId="{7D81811E-C7EE-4C38-A348-79ADCCD03474}" type="sibTrans" cxnId="{5E32323E-C9F1-4C49-83B7-42C90DBBE196}">
      <dgm:prSet/>
      <dgm:spPr/>
      <dgm:t>
        <a:bodyPr/>
        <a:lstStyle/>
        <a:p>
          <a:endParaRPr lang="fr-FR"/>
        </a:p>
      </dgm:t>
    </dgm:pt>
    <dgm:pt modelId="{AA0405CA-9D03-45D2-8B9C-96877F47BC0C}">
      <dgm:prSet phldrT="[Texte]"/>
      <dgm:spPr/>
      <dgm:t>
        <a:bodyPr/>
        <a:lstStyle/>
        <a:p>
          <a:r>
            <a:rPr lang="fr-FR" b="1" dirty="0" smtClean="0"/>
            <a:t>Atelier de partage et d’échanges sur les expériences pays</a:t>
          </a:r>
          <a:endParaRPr lang="fr-FR" dirty="0"/>
        </a:p>
      </dgm:t>
    </dgm:pt>
    <dgm:pt modelId="{CCB0B92D-41C5-45C0-89FB-A54E5F6BB9CE}" type="parTrans" cxnId="{04E3964B-DAA6-4C0E-8C95-08E38B3771DB}">
      <dgm:prSet/>
      <dgm:spPr/>
      <dgm:t>
        <a:bodyPr/>
        <a:lstStyle/>
        <a:p>
          <a:endParaRPr lang="fr-FR"/>
        </a:p>
      </dgm:t>
    </dgm:pt>
    <dgm:pt modelId="{B1029884-F9D9-47B1-9889-10D00DD24CE0}" type="sibTrans" cxnId="{04E3964B-DAA6-4C0E-8C95-08E38B3771DB}">
      <dgm:prSet/>
      <dgm:spPr/>
      <dgm:t>
        <a:bodyPr/>
        <a:lstStyle/>
        <a:p>
          <a:endParaRPr lang="fr-FR"/>
        </a:p>
      </dgm:t>
    </dgm:pt>
    <dgm:pt modelId="{15CB7CD6-958E-471F-904B-D581BE6A1089}">
      <dgm:prSet phldrT="[Texte]"/>
      <dgm:spPr/>
      <dgm:t>
        <a:bodyPr/>
        <a:lstStyle/>
        <a:p>
          <a:r>
            <a:rPr lang="fr-FR" dirty="0" smtClean="0"/>
            <a:t>partager et discuter les résultats de la capitalisation des expériences pays</a:t>
          </a:r>
          <a:endParaRPr lang="fr-FR" dirty="0"/>
        </a:p>
      </dgm:t>
    </dgm:pt>
    <dgm:pt modelId="{CD784C05-FEBF-468B-9106-3A0434E7DD70}" type="parTrans" cxnId="{061DCC24-943A-4AB3-8F10-4A880860AFFB}">
      <dgm:prSet/>
      <dgm:spPr/>
      <dgm:t>
        <a:bodyPr/>
        <a:lstStyle/>
        <a:p>
          <a:endParaRPr lang="fr-FR"/>
        </a:p>
      </dgm:t>
    </dgm:pt>
    <dgm:pt modelId="{E4FA6978-D516-4DE6-8992-EE075F8834F1}" type="sibTrans" cxnId="{061DCC24-943A-4AB3-8F10-4A880860AFFB}">
      <dgm:prSet/>
      <dgm:spPr/>
      <dgm:t>
        <a:bodyPr/>
        <a:lstStyle/>
        <a:p>
          <a:endParaRPr lang="fr-FR"/>
        </a:p>
      </dgm:t>
    </dgm:pt>
    <dgm:pt modelId="{90CB76A7-0C66-4AF9-B516-7609F67DD550}">
      <dgm:prSet phldrT="[Texte]"/>
      <dgm:spPr/>
      <dgm:t>
        <a:bodyPr/>
        <a:lstStyle/>
        <a:p>
          <a:r>
            <a:rPr lang="fr-FR" dirty="0" smtClean="0"/>
            <a:t>et de faire ressortir les enseignements et les recommandations en direction des OP, des </a:t>
          </a:r>
          <a:r>
            <a:rPr lang="fr-FR" dirty="0" err="1" smtClean="0"/>
            <a:t>ONGs</a:t>
          </a:r>
          <a:r>
            <a:rPr lang="fr-FR" dirty="0" smtClean="0"/>
            <a:t> d’appui et des décideurs </a:t>
          </a:r>
          <a:endParaRPr lang="fr-FR" dirty="0"/>
        </a:p>
      </dgm:t>
    </dgm:pt>
    <dgm:pt modelId="{5DD1551B-7BB1-442F-B303-6459104063ED}" type="parTrans" cxnId="{89996235-3FFE-4705-8FEF-0B8E96D36FE4}">
      <dgm:prSet/>
      <dgm:spPr/>
      <dgm:t>
        <a:bodyPr/>
        <a:lstStyle/>
        <a:p>
          <a:endParaRPr lang="fr-FR"/>
        </a:p>
      </dgm:t>
    </dgm:pt>
    <dgm:pt modelId="{6B2E873E-A254-4A76-AAE0-475EA3A198FB}" type="sibTrans" cxnId="{89996235-3FFE-4705-8FEF-0B8E96D36FE4}">
      <dgm:prSet/>
      <dgm:spPr/>
      <dgm:t>
        <a:bodyPr/>
        <a:lstStyle/>
        <a:p>
          <a:endParaRPr lang="fr-FR"/>
        </a:p>
      </dgm:t>
    </dgm:pt>
    <dgm:pt modelId="{C6FC4553-D72B-4D32-B809-91E3BC1A1541}">
      <dgm:prSet phldrT="[Texte]"/>
      <dgm:spPr/>
      <dgm:t>
        <a:bodyPr/>
        <a:lstStyle/>
        <a:p>
          <a:r>
            <a:rPr lang="fr-FR" dirty="0" smtClean="0"/>
            <a:t>questions du cadre d’analyse enrichi et validé par les acteurs de la filière. </a:t>
          </a:r>
          <a:endParaRPr lang="fr-FR" dirty="0"/>
        </a:p>
      </dgm:t>
    </dgm:pt>
    <dgm:pt modelId="{AEF2BCA6-B394-49CB-8EA4-2886F6EDBE7D}" type="parTrans" cxnId="{38F4DA5F-AE6F-40BF-BF2B-6B5C5B723AD2}">
      <dgm:prSet/>
      <dgm:spPr/>
      <dgm:t>
        <a:bodyPr/>
        <a:lstStyle/>
        <a:p>
          <a:endParaRPr lang="fr-FR"/>
        </a:p>
      </dgm:t>
    </dgm:pt>
    <dgm:pt modelId="{B80FF1B0-5590-4D51-9ECE-EBDCD91DF2A4}" type="sibTrans" cxnId="{38F4DA5F-AE6F-40BF-BF2B-6B5C5B723AD2}">
      <dgm:prSet/>
      <dgm:spPr/>
      <dgm:t>
        <a:bodyPr/>
        <a:lstStyle/>
        <a:p>
          <a:endParaRPr lang="fr-FR"/>
        </a:p>
      </dgm:t>
    </dgm:pt>
    <dgm:pt modelId="{4BDAEEC6-A947-4036-969E-7BADA3412262}" type="pres">
      <dgm:prSet presAssocID="{1C6D7950-5136-4F1A-AF70-36D0A9733B68}" presName="Name0" presStyleCnt="0">
        <dgm:presLayoutVars>
          <dgm:dir/>
          <dgm:resizeHandles val="exact"/>
        </dgm:presLayoutVars>
      </dgm:prSet>
      <dgm:spPr/>
      <dgm:t>
        <a:bodyPr/>
        <a:lstStyle/>
        <a:p>
          <a:endParaRPr lang="fr-FR"/>
        </a:p>
      </dgm:t>
    </dgm:pt>
    <dgm:pt modelId="{603BBF14-2DA2-4D91-87FB-3F67CB23F8D6}" type="pres">
      <dgm:prSet presAssocID="{29F6F0F5-01A1-4F9E-9251-4E94CEBDC652}" presName="node" presStyleLbl="node1" presStyleIdx="0" presStyleCnt="3">
        <dgm:presLayoutVars>
          <dgm:bulletEnabled val="1"/>
        </dgm:presLayoutVars>
      </dgm:prSet>
      <dgm:spPr/>
      <dgm:t>
        <a:bodyPr/>
        <a:lstStyle/>
        <a:p>
          <a:endParaRPr lang="fr-FR"/>
        </a:p>
      </dgm:t>
    </dgm:pt>
    <dgm:pt modelId="{44E758D3-00FD-42F8-B547-F5D1FC45BE88}" type="pres">
      <dgm:prSet presAssocID="{925AB959-8644-4E2E-BAA6-AD23687D5067}" presName="sibTrans" presStyleCnt="0"/>
      <dgm:spPr/>
    </dgm:pt>
    <dgm:pt modelId="{1CCAD736-5FB7-4AFB-ABDB-C6E9B44B4CFA}" type="pres">
      <dgm:prSet presAssocID="{61ADDB2A-413D-4447-8849-1895F0603281}" presName="node" presStyleLbl="node1" presStyleIdx="1" presStyleCnt="3">
        <dgm:presLayoutVars>
          <dgm:bulletEnabled val="1"/>
        </dgm:presLayoutVars>
      </dgm:prSet>
      <dgm:spPr/>
      <dgm:t>
        <a:bodyPr/>
        <a:lstStyle/>
        <a:p>
          <a:endParaRPr lang="fr-FR"/>
        </a:p>
      </dgm:t>
    </dgm:pt>
    <dgm:pt modelId="{D35F448A-5236-46CC-B513-75898E365958}" type="pres">
      <dgm:prSet presAssocID="{6F86DA6F-C64E-4A38-AFA7-EE035AE923A3}" presName="sibTrans" presStyleCnt="0"/>
      <dgm:spPr/>
    </dgm:pt>
    <dgm:pt modelId="{B6FDCD1D-5F30-4824-8802-5B44949E222D}" type="pres">
      <dgm:prSet presAssocID="{AA0405CA-9D03-45D2-8B9C-96877F47BC0C}" presName="node" presStyleLbl="node1" presStyleIdx="2" presStyleCnt="3">
        <dgm:presLayoutVars>
          <dgm:bulletEnabled val="1"/>
        </dgm:presLayoutVars>
      </dgm:prSet>
      <dgm:spPr/>
      <dgm:t>
        <a:bodyPr/>
        <a:lstStyle/>
        <a:p>
          <a:endParaRPr lang="fr-FR"/>
        </a:p>
      </dgm:t>
    </dgm:pt>
  </dgm:ptLst>
  <dgm:cxnLst>
    <dgm:cxn modelId="{5E32323E-C9F1-4C49-83B7-42C90DBBE196}" srcId="{61ADDB2A-413D-4447-8849-1895F0603281}" destId="{FE5B9267-6D33-402E-8629-F12246324B4D}" srcOrd="1" destOrd="0" parTransId="{56C2F4E6-4A0F-4255-B4F1-115476F66E47}" sibTransId="{7D81811E-C7EE-4C38-A348-79ADCCD03474}"/>
    <dgm:cxn modelId="{6C4A806D-2E26-4E14-91F4-BB5C3D65E81B}" srcId="{1C6D7950-5136-4F1A-AF70-36D0A9733B68}" destId="{61ADDB2A-413D-4447-8849-1895F0603281}" srcOrd="1" destOrd="0" parTransId="{DC574853-E2D2-4DF2-9C75-5CC85087E388}" sibTransId="{6F86DA6F-C64E-4A38-AFA7-EE035AE923A3}"/>
    <dgm:cxn modelId="{799778AA-3904-4373-AD26-5356CCB22117}" type="presOf" srcId="{29F6F0F5-01A1-4F9E-9251-4E94CEBDC652}" destId="{603BBF14-2DA2-4D91-87FB-3F67CB23F8D6}" srcOrd="0" destOrd="0" presId="urn:microsoft.com/office/officeart/2005/8/layout/hList6"/>
    <dgm:cxn modelId="{DE715141-338C-4408-B0FF-1E6C6F30C938}" type="presOf" srcId="{C6FC4553-D72B-4D32-B809-91E3BC1A1541}" destId="{1CCAD736-5FB7-4AFB-ABDB-C6E9B44B4CFA}" srcOrd="0" destOrd="3" presId="urn:microsoft.com/office/officeart/2005/8/layout/hList6"/>
    <dgm:cxn modelId="{AEA320B9-FB38-4FF2-A503-702147CE5A97}" srcId="{1C6D7950-5136-4F1A-AF70-36D0A9733B68}" destId="{29F6F0F5-01A1-4F9E-9251-4E94CEBDC652}" srcOrd="0" destOrd="0" parTransId="{6B739DC1-C2FF-4554-ADD3-22DC33636D0D}" sibTransId="{925AB959-8644-4E2E-BAA6-AD23687D5067}"/>
    <dgm:cxn modelId="{04E3964B-DAA6-4C0E-8C95-08E38B3771DB}" srcId="{1C6D7950-5136-4F1A-AF70-36D0A9733B68}" destId="{AA0405CA-9D03-45D2-8B9C-96877F47BC0C}" srcOrd="2" destOrd="0" parTransId="{CCB0B92D-41C5-45C0-89FB-A54E5F6BB9CE}" sibTransId="{B1029884-F9D9-47B1-9889-10D00DD24CE0}"/>
    <dgm:cxn modelId="{E52CC95F-72C7-4793-9DB1-4C7F84462AA2}" type="presOf" srcId="{AA0405CA-9D03-45D2-8B9C-96877F47BC0C}" destId="{B6FDCD1D-5F30-4824-8802-5B44949E222D}" srcOrd="0" destOrd="0" presId="urn:microsoft.com/office/officeart/2005/8/layout/hList6"/>
    <dgm:cxn modelId="{187006F5-60A4-4E66-A3EF-5E81EE9800C0}" type="presOf" srcId="{90CB76A7-0C66-4AF9-B516-7609F67DD550}" destId="{B6FDCD1D-5F30-4824-8802-5B44949E222D}" srcOrd="0" destOrd="2" presId="urn:microsoft.com/office/officeart/2005/8/layout/hList6"/>
    <dgm:cxn modelId="{9F88B728-D1FE-4A62-A856-0DCC1D777BAD}" type="presOf" srcId="{FE5B9267-6D33-402E-8629-F12246324B4D}" destId="{1CCAD736-5FB7-4AFB-ABDB-C6E9B44B4CFA}" srcOrd="0" destOrd="2" presId="urn:microsoft.com/office/officeart/2005/8/layout/hList6"/>
    <dgm:cxn modelId="{BC9CAD05-2619-4927-980A-6179ABB6B19C}" type="presOf" srcId="{1C6D7950-5136-4F1A-AF70-36D0A9733B68}" destId="{4BDAEEC6-A947-4036-969E-7BADA3412262}" srcOrd="0" destOrd="0" presId="urn:microsoft.com/office/officeart/2005/8/layout/hList6"/>
    <dgm:cxn modelId="{061DCC24-943A-4AB3-8F10-4A880860AFFB}" srcId="{AA0405CA-9D03-45D2-8B9C-96877F47BC0C}" destId="{15CB7CD6-958E-471F-904B-D581BE6A1089}" srcOrd="0" destOrd="0" parTransId="{CD784C05-FEBF-468B-9106-3A0434E7DD70}" sibTransId="{E4FA6978-D516-4DE6-8992-EE075F8834F1}"/>
    <dgm:cxn modelId="{F6D9FD16-8091-435C-AFAA-308F2FB6669E}" type="presOf" srcId="{15CB7CD6-958E-471F-904B-D581BE6A1089}" destId="{B6FDCD1D-5F30-4824-8802-5B44949E222D}" srcOrd="0" destOrd="1" presId="urn:microsoft.com/office/officeart/2005/8/layout/hList6"/>
    <dgm:cxn modelId="{EE114BB5-4CC6-4E1F-BA81-B8F474B2937B}" srcId="{61ADDB2A-413D-4447-8849-1895F0603281}" destId="{A000DF88-C054-4C09-9EBE-1F80E7EFE760}" srcOrd="0" destOrd="0" parTransId="{550F56B8-382E-4913-9FF3-AD4CDB6B9640}" sibTransId="{C1D5EC0E-BAAE-46A8-8E1C-B622932E7CCE}"/>
    <dgm:cxn modelId="{E6E6F203-531A-4F30-9FCB-A01C940681E4}" srcId="{29F6F0F5-01A1-4F9E-9251-4E94CEBDC652}" destId="{EC6BA8AA-ECD2-4642-A1AE-36934CC07FAB}" srcOrd="0" destOrd="0" parTransId="{9A872DB4-307C-4F05-83A0-A0B06108AB48}" sibTransId="{ECB82DA7-1534-45AE-9E88-F47992EC0403}"/>
    <dgm:cxn modelId="{3DBFE329-E75C-416F-966F-A18997CD77D7}" type="presOf" srcId="{EC6BA8AA-ECD2-4642-A1AE-36934CC07FAB}" destId="{603BBF14-2DA2-4D91-87FB-3F67CB23F8D6}" srcOrd="0" destOrd="1" presId="urn:microsoft.com/office/officeart/2005/8/layout/hList6"/>
    <dgm:cxn modelId="{38F4DA5F-AE6F-40BF-BF2B-6B5C5B723AD2}" srcId="{61ADDB2A-413D-4447-8849-1895F0603281}" destId="{C6FC4553-D72B-4D32-B809-91E3BC1A1541}" srcOrd="2" destOrd="0" parTransId="{AEF2BCA6-B394-49CB-8EA4-2886F6EDBE7D}" sibTransId="{B80FF1B0-5590-4D51-9ECE-EBDCD91DF2A4}"/>
    <dgm:cxn modelId="{89996235-3FFE-4705-8FEF-0B8E96D36FE4}" srcId="{AA0405CA-9D03-45D2-8B9C-96877F47BC0C}" destId="{90CB76A7-0C66-4AF9-B516-7609F67DD550}" srcOrd="1" destOrd="0" parTransId="{5DD1551B-7BB1-442F-B303-6459104063ED}" sibTransId="{6B2E873E-A254-4A76-AAE0-475EA3A198FB}"/>
    <dgm:cxn modelId="{A6C4BCB2-631F-4ADE-87C0-1BB939332B0E}" type="presOf" srcId="{A000DF88-C054-4C09-9EBE-1F80E7EFE760}" destId="{1CCAD736-5FB7-4AFB-ABDB-C6E9B44B4CFA}" srcOrd="0" destOrd="1" presId="urn:microsoft.com/office/officeart/2005/8/layout/hList6"/>
    <dgm:cxn modelId="{954BCFB1-B8BE-4D94-AC4C-D7672364B59D}" type="presOf" srcId="{61ADDB2A-413D-4447-8849-1895F0603281}" destId="{1CCAD736-5FB7-4AFB-ABDB-C6E9B44B4CFA}" srcOrd="0" destOrd="0" presId="urn:microsoft.com/office/officeart/2005/8/layout/hList6"/>
    <dgm:cxn modelId="{A644DE4D-EEEA-41A6-BBE8-BFDB5CDA4C9C}" type="presParOf" srcId="{4BDAEEC6-A947-4036-969E-7BADA3412262}" destId="{603BBF14-2DA2-4D91-87FB-3F67CB23F8D6}" srcOrd="0" destOrd="0" presId="urn:microsoft.com/office/officeart/2005/8/layout/hList6"/>
    <dgm:cxn modelId="{B0AC6229-D497-4526-A6AB-AA4126F30F63}" type="presParOf" srcId="{4BDAEEC6-A947-4036-969E-7BADA3412262}" destId="{44E758D3-00FD-42F8-B547-F5D1FC45BE88}" srcOrd="1" destOrd="0" presId="urn:microsoft.com/office/officeart/2005/8/layout/hList6"/>
    <dgm:cxn modelId="{2AECCDD1-2575-4FE9-B427-3C4557461D32}" type="presParOf" srcId="{4BDAEEC6-A947-4036-969E-7BADA3412262}" destId="{1CCAD736-5FB7-4AFB-ABDB-C6E9B44B4CFA}" srcOrd="2" destOrd="0" presId="urn:microsoft.com/office/officeart/2005/8/layout/hList6"/>
    <dgm:cxn modelId="{A32CCFB4-BDF1-4E31-8479-20E22E7D6465}" type="presParOf" srcId="{4BDAEEC6-A947-4036-969E-7BADA3412262}" destId="{D35F448A-5236-46CC-B513-75898E365958}" srcOrd="3" destOrd="0" presId="urn:microsoft.com/office/officeart/2005/8/layout/hList6"/>
    <dgm:cxn modelId="{737BAD3B-5D8D-455E-A4A9-9FCD682ED9D0}" type="presParOf" srcId="{4BDAEEC6-A947-4036-969E-7BADA3412262}" destId="{B6FDCD1D-5F30-4824-8802-5B44949E222D}"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3BBF14-2DA2-4D91-87FB-3F67CB23F8D6}">
      <dsp:nvSpPr>
        <dsp:cNvPr id="0" name=""/>
        <dsp:cNvSpPr/>
      </dsp:nvSpPr>
      <dsp:spPr>
        <a:xfrm rot="16200000">
          <a:off x="-887747" y="888751"/>
          <a:ext cx="4389437"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2296" bIns="0" numCol="1" spcCol="1270" anchor="t" anchorCtr="0">
          <a:noAutofit/>
        </a:bodyPr>
        <a:lstStyle/>
        <a:p>
          <a:pPr lvl="0" algn="l" defTabSz="800100">
            <a:lnSpc>
              <a:spcPct val="90000"/>
            </a:lnSpc>
            <a:spcBef>
              <a:spcPct val="0"/>
            </a:spcBef>
            <a:spcAft>
              <a:spcPct val="35000"/>
            </a:spcAft>
          </a:pPr>
          <a:r>
            <a:rPr lang="fr-FR" sz="1800" b="1" kern="1200" dirty="0" smtClean="0"/>
            <a:t>Description et analyse des expériences pays</a:t>
          </a:r>
        </a:p>
        <a:p>
          <a:pPr lvl="0" algn="l" defTabSz="800100">
            <a:lnSpc>
              <a:spcPct val="90000"/>
            </a:lnSpc>
            <a:spcBef>
              <a:spcPct val="0"/>
            </a:spcBef>
            <a:spcAft>
              <a:spcPct val="35000"/>
            </a:spcAft>
          </a:pPr>
          <a:r>
            <a:rPr lang="fr-FR" sz="1800" kern="1200" dirty="0" smtClean="0"/>
            <a:t>Etude bibliographique</a:t>
          </a:r>
        </a:p>
        <a:p>
          <a:pPr lvl="0" algn="l" defTabSz="800100">
            <a:lnSpc>
              <a:spcPct val="90000"/>
            </a:lnSpc>
            <a:spcBef>
              <a:spcPct val="0"/>
            </a:spcBef>
            <a:spcAft>
              <a:spcPct val="35000"/>
            </a:spcAft>
          </a:pPr>
          <a:r>
            <a:rPr lang="fr-FR" sz="1800" kern="1200" dirty="0" smtClean="0"/>
            <a:t>Ateliers pays</a:t>
          </a:r>
          <a:endParaRPr lang="fr-FR" sz="1800" kern="1200" dirty="0"/>
        </a:p>
        <a:p>
          <a:pPr marL="114300" lvl="1" indent="-114300" algn="l" defTabSz="622300">
            <a:lnSpc>
              <a:spcPct val="90000"/>
            </a:lnSpc>
            <a:spcBef>
              <a:spcPct val="0"/>
            </a:spcBef>
            <a:spcAft>
              <a:spcPct val="15000"/>
            </a:spcAft>
            <a:buChar char="••"/>
          </a:pPr>
          <a:r>
            <a:rPr lang="fr-FR" sz="1400" kern="1200" dirty="0" smtClean="0"/>
            <a:t>Etudes de cas pays</a:t>
          </a:r>
          <a:endParaRPr lang="fr-FR" sz="1400" kern="1200" dirty="0"/>
        </a:p>
      </dsp:txBody>
      <dsp:txXfrm rot="16200000">
        <a:off x="-887747" y="888751"/>
        <a:ext cx="4389437" cy="2611933"/>
      </dsp:txXfrm>
    </dsp:sp>
    <dsp:sp modelId="{1CCAD736-5FB7-4AFB-ABDB-C6E9B44B4CFA}">
      <dsp:nvSpPr>
        <dsp:cNvPr id="0" name=""/>
        <dsp:cNvSpPr/>
      </dsp:nvSpPr>
      <dsp:spPr>
        <a:xfrm rot="16200000">
          <a:off x="1920081" y="888751"/>
          <a:ext cx="4389437"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2296" bIns="0" numCol="1" spcCol="1270" anchor="t" anchorCtr="0">
          <a:noAutofit/>
        </a:bodyPr>
        <a:lstStyle/>
        <a:p>
          <a:pPr lvl="0" algn="l" defTabSz="800100">
            <a:lnSpc>
              <a:spcPct val="90000"/>
            </a:lnSpc>
            <a:spcBef>
              <a:spcPct val="0"/>
            </a:spcBef>
            <a:spcAft>
              <a:spcPct val="35000"/>
            </a:spcAft>
          </a:pPr>
          <a:r>
            <a:rPr lang="fr-FR" sz="1800" b="1" kern="1200" dirty="0" smtClean="0"/>
            <a:t>Analyse transversale</a:t>
          </a:r>
          <a:endParaRPr lang="fr-FR" sz="1800" b="1" kern="1200" dirty="0"/>
        </a:p>
        <a:p>
          <a:pPr marL="114300" lvl="1" indent="-114300" algn="l" defTabSz="622300">
            <a:lnSpc>
              <a:spcPct val="90000"/>
            </a:lnSpc>
            <a:spcBef>
              <a:spcPct val="0"/>
            </a:spcBef>
            <a:spcAft>
              <a:spcPct val="15000"/>
            </a:spcAft>
            <a:buChar char="••"/>
          </a:pPr>
          <a:r>
            <a:rPr lang="fr-FR" sz="1400" kern="1200" dirty="0" smtClean="0"/>
            <a:t>mise en perspective des différentes expériences en fonction de leur contexte particulier et la </a:t>
          </a:r>
          <a:endParaRPr lang="fr-FR" sz="1400" kern="1200" dirty="0"/>
        </a:p>
        <a:p>
          <a:pPr marL="114300" lvl="1" indent="-114300" algn="l" defTabSz="622300">
            <a:lnSpc>
              <a:spcPct val="90000"/>
            </a:lnSpc>
            <a:spcBef>
              <a:spcPct val="0"/>
            </a:spcBef>
            <a:spcAft>
              <a:spcPct val="15000"/>
            </a:spcAft>
            <a:buChar char="••"/>
          </a:pPr>
          <a:r>
            <a:rPr lang="fr-FR" sz="1400" kern="1200" dirty="0" smtClean="0"/>
            <a:t>valorisation des enseignements transversaux</a:t>
          </a:r>
          <a:endParaRPr lang="fr-FR" sz="1400" kern="1200" dirty="0"/>
        </a:p>
        <a:p>
          <a:pPr marL="114300" lvl="1" indent="-114300" algn="l" defTabSz="622300">
            <a:lnSpc>
              <a:spcPct val="90000"/>
            </a:lnSpc>
            <a:spcBef>
              <a:spcPct val="0"/>
            </a:spcBef>
            <a:spcAft>
              <a:spcPct val="15000"/>
            </a:spcAft>
            <a:buChar char="••"/>
          </a:pPr>
          <a:r>
            <a:rPr lang="fr-FR" sz="1400" kern="1200" dirty="0" smtClean="0"/>
            <a:t>questions du cadre d’analyse enrichi et validé par les acteurs de la filière. </a:t>
          </a:r>
          <a:endParaRPr lang="fr-FR" sz="1400" kern="1200" dirty="0"/>
        </a:p>
      </dsp:txBody>
      <dsp:txXfrm rot="16200000">
        <a:off x="1920081" y="888751"/>
        <a:ext cx="4389437" cy="2611933"/>
      </dsp:txXfrm>
    </dsp:sp>
    <dsp:sp modelId="{B6FDCD1D-5F30-4824-8802-5B44949E222D}">
      <dsp:nvSpPr>
        <dsp:cNvPr id="0" name=""/>
        <dsp:cNvSpPr/>
      </dsp:nvSpPr>
      <dsp:spPr>
        <a:xfrm rot="16200000">
          <a:off x="4727910" y="888751"/>
          <a:ext cx="4389437" cy="2611933"/>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2296" bIns="0" numCol="1" spcCol="1270" anchor="t" anchorCtr="0">
          <a:noAutofit/>
        </a:bodyPr>
        <a:lstStyle/>
        <a:p>
          <a:pPr lvl="0" algn="l" defTabSz="800100">
            <a:lnSpc>
              <a:spcPct val="90000"/>
            </a:lnSpc>
            <a:spcBef>
              <a:spcPct val="0"/>
            </a:spcBef>
            <a:spcAft>
              <a:spcPct val="35000"/>
            </a:spcAft>
          </a:pPr>
          <a:r>
            <a:rPr lang="fr-FR" sz="1800" b="1" kern="1200" dirty="0" smtClean="0"/>
            <a:t>Atelier de partage et d’échanges sur les expériences pays</a:t>
          </a:r>
          <a:endParaRPr lang="fr-FR" sz="1800" kern="1200" dirty="0"/>
        </a:p>
        <a:p>
          <a:pPr marL="114300" lvl="1" indent="-114300" algn="l" defTabSz="622300">
            <a:lnSpc>
              <a:spcPct val="90000"/>
            </a:lnSpc>
            <a:spcBef>
              <a:spcPct val="0"/>
            </a:spcBef>
            <a:spcAft>
              <a:spcPct val="15000"/>
            </a:spcAft>
            <a:buChar char="••"/>
          </a:pPr>
          <a:r>
            <a:rPr lang="fr-FR" sz="1400" kern="1200" dirty="0" smtClean="0"/>
            <a:t>partager et discuter les résultats de la capitalisation des expériences pays</a:t>
          </a:r>
          <a:endParaRPr lang="fr-FR" sz="1400" kern="1200" dirty="0"/>
        </a:p>
        <a:p>
          <a:pPr marL="114300" lvl="1" indent="-114300" algn="l" defTabSz="622300">
            <a:lnSpc>
              <a:spcPct val="90000"/>
            </a:lnSpc>
            <a:spcBef>
              <a:spcPct val="0"/>
            </a:spcBef>
            <a:spcAft>
              <a:spcPct val="15000"/>
            </a:spcAft>
            <a:buChar char="••"/>
          </a:pPr>
          <a:r>
            <a:rPr lang="fr-FR" sz="1400" kern="1200" dirty="0" smtClean="0"/>
            <a:t>et de faire ressortir les enseignements et les recommandations en direction des OP, des </a:t>
          </a:r>
          <a:r>
            <a:rPr lang="fr-FR" sz="1400" kern="1200" dirty="0" err="1" smtClean="0"/>
            <a:t>ONGs</a:t>
          </a:r>
          <a:r>
            <a:rPr lang="fr-FR" sz="1400" kern="1200" dirty="0" smtClean="0"/>
            <a:t> d’appui et des décideurs </a:t>
          </a:r>
          <a:endParaRPr lang="fr-FR" sz="1400" kern="1200" dirty="0"/>
        </a:p>
      </dsp:txBody>
      <dsp:txXfrm rot="16200000">
        <a:off x="4727910" y="888751"/>
        <a:ext cx="4389437" cy="261193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AE1D4757-AD19-40F3-A754-C3E0068A670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1D4757-AD19-40F3-A754-C3E0068A670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1D4757-AD19-40F3-A754-C3E0068A670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1D4757-AD19-40F3-A754-C3E0068A670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1D4757-AD19-40F3-A754-C3E0068A670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1D4757-AD19-40F3-A754-C3E0068A670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1D4757-AD19-40F3-A754-C3E0068A670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1D4757-AD19-40F3-A754-C3E0068A670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1D4757-AD19-40F3-A754-C3E0068A670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1D4757-AD19-40F3-A754-C3E0068A670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8831793-A0FF-4300-926A-53E3F08CA429}" type="datetimeFigureOut">
              <a:rPr lang="fr-FR" smtClean="0"/>
              <a:pPr/>
              <a:t>07/07/2015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AE1D4757-AD19-40F3-A754-C3E0068A670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831793-A0FF-4300-926A-53E3F08CA429}" type="datetimeFigureOut">
              <a:rPr lang="fr-FR" smtClean="0"/>
              <a:pPr/>
              <a:t>07/07/2015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1D4757-AD19-40F3-A754-C3E0068A670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Capitalisation </a:t>
            </a:r>
            <a:r>
              <a:rPr lang="fr-FR" dirty="0" smtClean="0"/>
              <a:t>des initiatives de collecte et de mise en marché du lait local et produits dérivés</a:t>
            </a:r>
            <a:endParaRPr lang="fr-FR" dirty="0"/>
          </a:p>
        </p:txBody>
      </p:sp>
      <p:sp>
        <p:nvSpPr>
          <p:cNvPr id="3" name="Sous-titre 2"/>
          <p:cNvSpPr>
            <a:spLocks noGrp="1"/>
          </p:cNvSpPr>
          <p:nvPr>
            <p:ph type="subTitle" idx="1"/>
          </p:nvPr>
        </p:nvSpPr>
        <p:spPr/>
        <p:txBody>
          <a:bodyPr/>
          <a:lstStyle/>
          <a:p>
            <a:r>
              <a:rPr lang="fr-FR" dirty="0" smtClean="0"/>
              <a:t>Démarche méthodologique</a:t>
            </a:r>
          </a:p>
          <a:p>
            <a:endParaRPr lang="fr-FR" dirty="0"/>
          </a:p>
        </p:txBody>
      </p:sp>
      <p:pic>
        <p:nvPicPr>
          <p:cNvPr id="4" name="Image 3" descr="http://www.google.fr/url?source=imglanding&amp;ct=img&amp;q=http://rabatzoo.ma/wp-content/uploads/2011/12/Bovin-ankole.jpg&amp;sa=X&amp;ei=J7RVVav4GcTm7gbmp4CwDA&amp;ved=0CAkQ8wc&amp;usg=AFQjCNGb5lXlzUCyPcS-ScbMM934eieLnw"/>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4365104"/>
            <a:ext cx="2232554" cy="1788914"/>
          </a:xfrm>
          <a:prstGeom prst="rect">
            <a:avLst/>
          </a:prstGeom>
          <a:noFill/>
          <a:ln>
            <a:noFill/>
          </a:ln>
        </p:spPr>
      </p:pic>
      <p:pic>
        <p:nvPicPr>
          <p:cNvPr id="5" name="Image 4" descr="logo du 28 dec"/>
          <p:cNvPicPr/>
          <p:nvPr/>
        </p:nvPicPr>
        <p:blipFill>
          <a:blip r:embed="rId3" cstate="print"/>
          <a:srcRect/>
          <a:stretch>
            <a:fillRect/>
          </a:stretch>
        </p:blipFill>
        <p:spPr bwMode="auto">
          <a:xfrm>
            <a:off x="7020272" y="4725144"/>
            <a:ext cx="1491342" cy="139356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229600" cy="1143000"/>
          </a:xfrm>
        </p:spPr>
        <p:txBody>
          <a:bodyPr/>
          <a:lstStyle/>
          <a:p>
            <a:r>
              <a:rPr lang="fr-FR" dirty="0" smtClean="0"/>
              <a:t>Cadre de l’étude</a:t>
            </a:r>
            <a:endParaRPr lang="fr-FR" dirty="0"/>
          </a:p>
        </p:txBody>
      </p:sp>
      <p:sp>
        <p:nvSpPr>
          <p:cNvPr id="3" name="Espace réservé du contenu 2"/>
          <p:cNvSpPr>
            <a:spLocks noGrp="1"/>
          </p:cNvSpPr>
          <p:nvPr>
            <p:ph idx="1"/>
          </p:nvPr>
        </p:nvSpPr>
        <p:spPr/>
        <p:txBody>
          <a:bodyPr>
            <a:normAutofit/>
          </a:bodyPr>
          <a:lstStyle/>
          <a:p>
            <a:r>
              <a:rPr lang="fr-FR" dirty="0" smtClean="0"/>
              <a:t>Projet NARINDU : </a:t>
            </a:r>
          </a:p>
          <a:p>
            <a:pPr lvl="1"/>
            <a:r>
              <a:rPr lang="fr-FR" dirty="0" smtClean="0"/>
              <a:t>Initiative financée par l’AFD et le CFSI ;</a:t>
            </a:r>
          </a:p>
          <a:p>
            <a:pPr lvl="1"/>
            <a:r>
              <a:rPr lang="fr-FR" dirty="0" smtClean="0"/>
              <a:t>Mise en œuvre : IRAM, Karkara, AREN, RBM, </a:t>
            </a:r>
            <a:r>
              <a:rPr lang="fr-FR" dirty="0" smtClean="0"/>
              <a:t>VSF B</a:t>
            </a:r>
            <a:endParaRPr lang="fr-FR" dirty="0" smtClean="0"/>
          </a:p>
          <a:p>
            <a:pPr lvl="1"/>
            <a:r>
              <a:rPr lang="fr-FR" dirty="0" smtClean="0"/>
              <a:t>Dispositif innovant de centre de collecte multiservices gérés par des éleveurs:</a:t>
            </a:r>
          </a:p>
          <a:p>
            <a:pPr lvl="1"/>
            <a:r>
              <a:rPr lang="fr-FR" dirty="0" smtClean="0"/>
              <a:t>Approvisionnement des laiteries de Niamey (SOALNI)</a:t>
            </a:r>
          </a:p>
          <a:p>
            <a:pPr lvl="1"/>
            <a:r>
              <a:rPr lang="fr-FR" dirty="0" smtClean="0"/>
              <a:t>Dialogue interprofessionnel pour l’organisation de la filière lait local;</a:t>
            </a:r>
          </a:p>
          <a:p>
            <a:pPr lvl="1"/>
            <a:r>
              <a:rPr lang="fr-FR" dirty="0" smtClean="0"/>
              <a:t>Capitalisation &amp;  partage d’expériences sous régionales</a:t>
            </a:r>
          </a:p>
          <a:p>
            <a:pPr lvl="1"/>
            <a:endParaRPr lang="fr-FR" dirty="0"/>
          </a:p>
        </p:txBody>
      </p:sp>
      <p:pic>
        <p:nvPicPr>
          <p:cNvPr id="4" name="Image 3" descr="logo du 28 dec"/>
          <p:cNvPicPr/>
          <p:nvPr/>
        </p:nvPicPr>
        <p:blipFill>
          <a:blip r:embed="rId2" cstate="print"/>
          <a:srcRect/>
          <a:stretch>
            <a:fillRect/>
          </a:stretch>
        </p:blipFill>
        <p:spPr bwMode="auto">
          <a:xfrm>
            <a:off x="7236296" y="260648"/>
            <a:ext cx="1491342" cy="1393568"/>
          </a:xfrm>
          <a:prstGeom prst="rect">
            <a:avLst/>
          </a:prstGeom>
          <a:noFill/>
          <a:ln w="9525">
            <a:noFill/>
            <a:miter lim="800000"/>
            <a:headEnd/>
            <a:tailEnd/>
          </a:ln>
        </p:spPr>
      </p:pic>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p:txBody>
          <a:bodyPr>
            <a:normAutofit/>
          </a:bodyPr>
          <a:lstStyle/>
          <a:p>
            <a:r>
              <a:rPr lang="fr-FR" dirty="0"/>
              <a:t>dérouler un processus de capitalisation participative et croisée des expériences de différentes initiatives au niveau du Sénégal, du Mali, du Niger et de la Mauritanie en vue de valoriser les expériences existantes en faveur de la collecte locale de lait et de l’intégration des éleveurs pastoraux et agropastoraux à la chaine de valeur lait. La capitalisation s’intéressera de plus à la place des femmes au sein de la filière lait.</a:t>
            </a:r>
          </a:p>
          <a:p>
            <a:endParaRPr lang="fr-FR" dirty="0"/>
          </a:p>
        </p:txBody>
      </p:sp>
      <p:pic>
        <p:nvPicPr>
          <p:cNvPr id="4" name="Image 3" descr="logo du 28 dec"/>
          <p:cNvPicPr/>
          <p:nvPr/>
        </p:nvPicPr>
        <p:blipFill>
          <a:blip r:embed="rId2" cstate="print"/>
          <a:srcRect/>
          <a:stretch>
            <a:fillRect/>
          </a:stretch>
        </p:blipFill>
        <p:spPr bwMode="auto">
          <a:xfrm>
            <a:off x="7236296" y="188640"/>
            <a:ext cx="1491342" cy="139356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 manière spécifique</a:t>
            </a:r>
            <a:endParaRPr lang="fr-FR" dirty="0"/>
          </a:p>
        </p:txBody>
      </p:sp>
      <p:sp>
        <p:nvSpPr>
          <p:cNvPr id="3" name="Espace réservé du contenu 2"/>
          <p:cNvSpPr>
            <a:spLocks noGrp="1"/>
          </p:cNvSpPr>
          <p:nvPr>
            <p:ph idx="1"/>
          </p:nvPr>
        </p:nvSpPr>
        <p:spPr/>
        <p:txBody>
          <a:bodyPr/>
          <a:lstStyle/>
          <a:p>
            <a:pPr lvl="0"/>
            <a:r>
              <a:rPr lang="fr-FR" dirty="0"/>
              <a:t>Tirer les enseignements en termes de viabilité des modèles de positionnement des producteurs au sein de la filière en fonction des contextes</a:t>
            </a:r>
            <a:r>
              <a:rPr lang="fr-FR" dirty="0" smtClean="0"/>
              <a:t>;</a:t>
            </a:r>
          </a:p>
          <a:p>
            <a:pPr lvl="0">
              <a:buNone/>
            </a:pPr>
            <a:endParaRPr lang="fr-FR" dirty="0"/>
          </a:p>
          <a:p>
            <a:pPr lvl="0"/>
            <a:r>
              <a:rPr lang="fr-FR" dirty="0"/>
              <a:t>Alimenter le plaidoyer et la dialogue politique sur le développement des filières laitières dans les pays.</a:t>
            </a:r>
          </a:p>
          <a:p>
            <a:endParaRPr lang="fr-FR" dirty="0"/>
          </a:p>
        </p:txBody>
      </p:sp>
      <p:pic>
        <p:nvPicPr>
          <p:cNvPr id="4" name="Image 3" descr="logo du 28 dec"/>
          <p:cNvPicPr/>
          <p:nvPr/>
        </p:nvPicPr>
        <p:blipFill>
          <a:blip r:embed="rId2" cstate="print"/>
          <a:srcRect/>
          <a:stretch>
            <a:fillRect/>
          </a:stretch>
        </p:blipFill>
        <p:spPr bwMode="auto">
          <a:xfrm>
            <a:off x="7452320" y="188640"/>
            <a:ext cx="1491342" cy="139356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Champs et thème</a:t>
            </a:r>
            <a:endParaRPr lang="fr-FR" dirty="0"/>
          </a:p>
        </p:txBody>
      </p:sp>
      <p:sp>
        <p:nvSpPr>
          <p:cNvPr id="3" name="Espace réservé du contenu 2"/>
          <p:cNvSpPr>
            <a:spLocks noGrp="1"/>
          </p:cNvSpPr>
          <p:nvPr>
            <p:ph idx="1"/>
          </p:nvPr>
        </p:nvSpPr>
        <p:spPr/>
        <p:txBody>
          <a:bodyPr/>
          <a:lstStyle/>
          <a:p>
            <a:r>
              <a:rPr lang="fr-FR" dirty="0"/>
              <a:t>des initiative de collecte, transformation et commercialisation du lait local et de ses produits dérivés, </a:t>
            </a:r>
            <a:r>
              <a:rPr lang="fr-FR" b="1" dirty="0"/>
              <a:t>portées </a:t>
            </a:r>
            <a:r>
              <a:rPr lang="fr-FR" b="1" dirty="0" smtClean="0"/>
              <a:t>par ou impliquant </a:t>
            </a:r>
            <a:r>
              <a:rPr lang="fr-FR" dirty="0"/>
              <a:t>des exploitations familiales pastorales (EFP) et leurs organisations au Niger, au Sénégal, au Mali et en Mauritanie.</a:t>
            </a:r>
          </a:p>
          <a:p>
            <a:endParaRPr lang="fr-FR" dirty="0"/>
          </a:p>
        </p:txBody>
      </p:sp>
      <p:pic>
        <p:nvPicPr>
          <p:cNvPr id="4" name="Image 3" descr="logo du 28 dec"/>
          <p:cNvPicPr/>
          <p:nvPr/>
        </p:nvPicPr>
        <p:blipFill>
          <a:blip r:embed="rId2" cstate="print"/>
          <a:srcRect/>
          <a:stretch>
            <a:fillRect/>
          </a:stretch>
        </p:blipFill>
        <p:spPr bwMode="auto">
          <a:xfrm>
            <a:off x="7380312" y="404664"/>
            <a:ext cx="1491342" cy="1393568"/>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thèmes</a:t>
            </a:r>
            <a:endParaRPr lang="fr-FR" dirty="0"/>
          </a:p>
        </p:txBody>
      </p:sp>
      <p:sp>
        <p:nvSpPr>
          <p:cNvPr id="3" name="Espace réservé du contenu 2"/>
          <p:cNvSpPr>
            <a:spLocks noGrp="1"/>
          </p:cNvSpPr>
          <p:nvPr>
            <p:ph idx="1"/>
          </p:nvPr>
        </p:nvSpPr>
        <p:spPr/>
        <p:txBody>
          <a:bodyPr>
            <a:normAutofit fontScale="92500"/>
          </a:bodyPr>
          <a:lstStyle/>
          <a:p>
            <a:r>
              <a:rPr lang="fr-FR" b="1" dirty="0"/>
              <a:t>Thème 1</a:t>
            </a:r>
            <a:r>
              <a:rPr lang="fr-FR" dirty="0"/>
              <a:t> : </a:t>
            </a:r>
            <a:r>
              <a:rPr lang="fr-FR" b="1" dirty="0"/>
              <a:t>les conditions de viabilité des dispositifs d'accès au marché pour les producteurs de </a:t>
            </a:r>
            <a:r>
              <a:rPr lang="fr-FR" b="1" dirty="0" smtClean="0"/>
              <a:t>lait</a:t>
            </a:r>
          </a:p>
          <a:p>
            <a:endParaRPr lang="fr-FR" dirty="0"/>
          </a:p>
          <a:p>
            <a:pPr lvl="0"/>
            <a:r>
              <a:rPr lang="fr-FR" b="1" dirty="0"/>
              <a:t>La gouvernance des centres de collecte et unités de </a:t>
            </a:r>
            <a:r>
              <a:rPr lang="fr-FR" b="1" dirty="0" smtClean="0"/>
              <a:t>transformation</a:t>
            </a:r>
          </a:p>
          <a:p>
            <a:pPr lvl="0"/>
            <a:endParaRPr lang="fr-FR" b="1" dirty="0" smtClean="0"/>
          </a:p>
          <a:p>
            <a:pPr lvl="0"/>
            <a:r>
              <a:rPr lang="fr-FR" b="1" dirty="0"/>
              <a:t> Les systèmes de fonctionnement et de </a:t>
            </a:r>
            <a:r>
              <a:rPr lang="fr-FR" b="1" dirty="0" smtClean="0"/>
              <a:t>gestion</a:t>
            </a:r>
          </a:p>
          <a:p>
            <a:pPr lvl="0">
              <a:buNone/>
            </a:pPr>
            <a:endParaRPr lang="fr-FR" sz="4400" dirty="0"/>
          </a:p>
          <a:p>
            <a:pPr lvl="0"/>
            <a:r>
              <a:rPr lang="fr-FR" b="1" dirty="0"/>
              <a:t>Les impacts/effets de ces initiatives sur les </a:t>
            </a:r>
            <a:r>
              <a:rPr lang="fr-FR" b="1" dirty="0" smtClean="0"/>
              <a:t>EFP</a:t>
            </a:r>
            <a:endParaRPr lang="fr-FR" sz="4400" dirty="0"/>
          </a:p>
          <a:p>
            <a:pPr lvl="1"/>
            <a:endParaRPr lang="fr-FR" dirty="0"/>
          </a:p>
        </p:txBody>
      </p:sp>
      <p:pic>
        <p:nvPicPr>
          <p:cNvPr id="4" name="Image 3" descr="logo du 28 dec"/>
          <p:cNvPicPr/>
          <p:nvPr/>
        </p:nvPicPr>
        <p:blipFill>
          <a:blip r:embed="rId2" cstate="print"/>
          <a:srcRect/>
          <a:stretch>
            <a:fillRect/>
          </a:stretch>
        </p:blipFill>
        <p:spPr bwMode="auto">
          <a:xfrm>
            <a:off x="7652658" y="548680"/>
            <a:ext cx="1491342" cy="1393568"/>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Thèmes (suite)</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a:t>Thème 2 : la dimension genre </a:t>
            </a:r>
            <a:endParaRPr lang="fr-FR" dirty="0"/>
          </a:p>
          <a:p>
            <a:r>
              <a:rPr lang="fr-FR" dirty="0"/>
              <a:t>Plusieurs expériences dans la sous-région ont montré qu’avec le développement de la filière lait local et son nouveau statut de produit de vente, l’équilibre des revenus et des activités au sein des foyers est modifié en raison d’une vente de lait cru principalement par les hommes. Il s’agira donc d’examiner :</a:t>
            </a:r>
          </a:p>
          <a:p>
            <a:pPr lvl="0"/>
            <a:r>
              <a:rPr lang="fr-FR" dirty="0"/>
              <a:t>L’impact du développement des filières sur les activités des femmes (lait et autres) ;</a:t>
            </a:r>
          </a:p>
          <a:p>
            <a:pPr lvl="0"/>
            <a:r>
              <a:rPr lang="fr-FR" dirty="0"/>
              <a:t>Quelles solutions ont été proposées par les projets (quelles activités alternatives, quels modes de gouvernance), et plus particulièrement par le projet </a:t>
            </a:r>
            <a:r>
              <a:rPr lang="fr-FR" dirty="0" err="1"/>
              <a:t>Nariindu</a:t>
            </a:r>
            <a:r>
              <a:rPr lang="fr-FR" dirty="0"/>
              <a:t>.</a:t>
            </a:r>
          </a:p>
          <a:p>
            <a:endParaRPr lang="fr-FR" dirty="0"/>
          </a:p>
        </p:txBody>
      </p:sp>
      <p:pic>
        <p:nvPicPr>
          <p:cNvPr id="4" name="Image 3" descr="logo du 28 dec"/>
          <p:cNvPicPr/>
          <p:nvPr/>
        </p:nvPicPr>
        <p:blipFill>
          <a:blip r:embed="rId2" cstate="print"/>
          <a:srcRect/>
          <a:stretch>
            <a:fillRect/>
          </a:stretch>
        </p:blipFill>
        <p:spPr bwMode="auto">
          <a:xfrm>
            <a:off x="10698224" y="-79647"/>
            <a:ext cx="1491342" cy="1393568"/>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Démarche</a:t>
            </a:r>
            <a:br>
              <a:rPr lang="fr-FR" dirty="0" smtClean="0"/>
            </a:br>
            <a:endParaRPr lang="fr-FR" dirty="0"/>
          </a:p>
        </p:txBody>
      </p:sp>
      <p:graphicFrame>
        <p:nvGraphicFramePr>
          <p:cNvPr id="4" name="Espace réservé du contenu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4" descr="logo du 28 dec"/>
          <p:cNvPicPr/>
          <p:nvPr/>
        </p:nvPicPr>
        <p:blipFill>
          <a:blip r:embed="rId7" cstate="print"/>
          <a:srcRect/>
          <a:stretch>
            <a:fillRect/>
          </a:stretch>
        </p:blipFill>
        <p:spPr bwMode="auto">
          <a:xfrm>
            <a:off x="7652658" y="0"/>
            <a:ext cx="1491342" cy="1393568"/>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603BBF14-2DA2-4D91-87FB-3F67CB23F8D6}"/>
                                            </p:graphicEl>
                                          </p:spTgt>
                                        </p:tgtEl>
                                        <p:attrNameLst>
                                          <p:attrName>style.visibility</p:attrName>
                                        </p:attrNameLst>
                                      </p:cBhvr>
                                      <p:to>
                                        <p:strVal val="visible"/>
                                      </p:to>
                                    </p:set>
                                    <p:animEffect transition="in" filter="fade">
                                      <p:cBhvr>
                                        <p:cTn id="7" dur="2000"/>
                                        <p:tgtEl>
                                          <p:spTgt spid="4">
                                            <p:graphicEl>
                                              <a:dgm id="{603BBF14-2DA2-4D91-87FB-3F67CB23F8D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CCAD736-5FB7-4AFB-ABDB-C6E9B44B4CFA}"/>
                                            </p:graphicEl>
                                          </p:spTgt>
                                        </p:tgtEl>
                                        <p:attrNameLst>
                                          <p:attrName>style.visibility</p:attrName>
                                        </p:attrNameLst>
                                      </p:cBhvr>
                                      <p:to>
                                        <p:strVal val="visible"/>
                                      </p:to>
                                    </p:set>
                                    <p:animEffect transition="in" filter="fade">
                                      <p:cBhvr>
                                        <p:cTn id="12" dur="2000"/>
                                        <p:tgtEl>
                                          <p:spTgt spid="4">
                                            <p:graphicEl>
                                              <a:dgm id="{1CCAD736-5FB7-4AFB-ABDB-C6E9B44B4CF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B6FDCD1D-5F30-4824-8802-5B44949E222D}"/>
                                            </p:graphicEl>
                                          </p:spTgt>
                                        </p:tgtEl>
                                        <p:attrNameLst>
                                          <p:attrName>style.visibility</p:attrName>
                                        </p:attrNameLst>
                                      </p:cBhvr>
                                      <p:to>
                                        <p:strVal val="visible"/>
                                      </p:to>
                                    </p:set>
                                    <p:animEffect transition="in" filter="fade">
                                      <p:cBhvr>
                                        <p:cTn id="17" dur="2000"/>
                                        <p:tgtEl>
                                          <p:spTgt spid="4">
                                            <p:graphicEl>
                                              <a:dgm id="{B6FDCD1D-5F30-4824-8802-5B44949E222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1076</TotalTime>
  <Words>384</Words>
  <Application>Microsoft Office PowerPoint</Application>
  <PresentationFormat>Affichage à l'écran (4:3)</PresentationFormat>
  <Paragraphs>43</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Débit</vt:lpstr>
      <vt:lpstr>   Capitalisation des initiatives de collecte et de mise en marché du lait local et produits dérivés</vt:lpstr>
      <vt:lpstr>Cadre de l’étude</vt:lpstr>
      <vt:lpstr>Objectifs</vt:lpstr>
      <vt:lpstr>De manière spécifique</vt:lpstr>
      <vt:lpstr>Champs et thème</vt:lpstr>
      <vt:lpstr>thèmes</vt:lpstr>
      <vt:lpstr>Thèmes (suite)</vt:lpstr>
      <vt:lpstr>Démarche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Capitalisation des initiatives de collecte et de mise en marché du lait local et produits dérivés</dc:title>
  <dc:creator>HP</dc:creator>
  <cp:lastModifiedBy>HP</cp:lastModifiedBy>
  <cp:revision>3</cp:revision>
  <dcterms:created xsi:type="dcterms:W3CDTF">2015-07-06T22:06:12Z</dcterms:created>
  <dcterms:modified xsi:type="dcterms:W3CDTF">2015-07-08T07:52:25Z</dcterms:modified>
</cp:coreProperties>
</file>