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61" r:id="rId5"/>
    <p:sldId id="260" r:id="rId6"/>
    <p:sldId id="269" r:id="rId7"/>
    <p:sldId id="270" r:id="rId8"/>
    <p:sldId id="271" r:id="rId9"/>
    <p:sldId id="258" r:id="rId10"/>
    <p:sldId id="259" r:id="rId11"/>
    <p:sldId id="265" r:id="rId12"/>
    <p:sldId id="264" r:id="rId13"/>
    <p:sldId id="267" r:id="rId14"/>
    <p:sldId id="262" r:id="rId15"/>
    <p:sldId id="268" r:id="rId16"/>
    <p:sldId id="263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32" autoAdjust="0"/>
  </p:normalViewPr>
  <p:slideViewPr>
    <p:cSldViewPr>
      <p:cViewPr varScale="1">
        <p:scale>
          <a:sx n="65" d="100"/>
          <a:sy n="65" d="100"/>
        </p:scale>
        <p:origin x="-195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849BB-83B6-47C8-BA49-CE4335177192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E0C0A-05BE-457C-8584-1A908A590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74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E0C0A-05BE-457C-8584-1A908A5905E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81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PSEAU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 de sécurisation de l’élevage et de l’agriculture périurbaine (2006-2008)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budget du projet s’élève à 500 000€. Une équipe de 5 personnes gère le projet au quotidien avec le suivi et des interventions de l’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Iram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Iram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la responsabilité de l’ensemble du projet (technique, financière). </a:t>
            </a:r>
          </a:p>
          <a:p>
            <a:r>
              <a:rPr lang="fr-FR" dirty="0" err="1" smtClean="0"/>
              <a:t>Karkara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responsable déléguée sur le terrain </a:t>
            </a:r>
          </a:p>
          <a:p>
            <a:r>
              <a:rPr lang="fr-FR" baseline="0" dirty="0" smtClean="0"/>
              <a:t>AREN: partenaire, avec </a:t>
            </a:r>
            <a:r>
              <a:rPr lang="fr-FR" baseline="0" dirty="0" smtClean="0">
                <a:solidFill>
                  <a:srgbClr val="FF0000"/>
                </a:solidFill>
              </a:rPr>
              <a:t>focus sur appui aux OP?</a:t>
            </a:r>
          </a:p>
          <a:p>
            <a:r>
              <a:rPr lang="fr-FR" baseline="0" dirty="0" smtClean="0"/>
              <a:t>RBM: partenaire, responsable composante capitalisation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E0C0A-05BE-457C-8584-1A908A5905E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61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APROLAN : projet d’appui à la promotion de la filière laitière périurbaine à Niamey, financé par la coopération belge avec l’association VSF Belgique et de l’ONG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Karkara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Objectifs d’améliorer la qualité et d’accroître les quantités de lait produit et commercialisé par les petits éleveurs/éleveuses de 30 organisations communautaires de base de la Communauté Urbaine de Niamey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E0C0A-05BE-457C-8584-1A908A5905E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0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E0C0A-05BE-457C-8584-1A908A5905E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0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Comptoir du Terroir reverse une redevance de 20 FCFA/l de lait collecté à UPROLAIT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E0C0A-05BE-457C-8584-1A908A5905E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37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nombre</a:t>
            </a:r>
            <a:r>
              <a:rPr lang="fr-FR" baseline="0" dirty="0" smtClean="0"/>
              <a:t> de fournisseurs de lait?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Nombre de collecteurs?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Société Laitière du Niger est une laiterie qui utilise à la fois du lait cru et du lait en poudre pour confectionner des produits laitiers comme le lait pasteurisé, le lait caillé, les yaourts, </a:t>
            </a:r>
            <a:r>
              <a:rPr lang="fr-FR" dirty="0" err="1" smtClean="0"/>
              <a:t>etc</a:t>
            </a:r>
            <a:endParaRPr lang="fr-FR" dirty="0" smtClean="0"/>
          </a:p>
          <a:p>
            <a:r>
              <a:rPr lang="fr-FR" dirty="0" smtClean="0"/>
              <a:t>objectif serait donc de remplacer progressivement la poudre de lait importée par du lait cru nigérien. Mais difficultés à commercialiser, besoin stratégie de communication et enjeux sécuriser </a:t>
            </a:r>
            <a:r>
              <a:rPr lang="fr-FR" dirty="0" err="1" smtClean="0"/>
              <a:t>appro</a:t>
            </a:r>
            <a:r>
              <a:rPr lang="fr-FR" dirty="0" smtClean="0"/>
              <a:t> bien  sûr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E0C0A-05BE-457C-8584-1A908A5905E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64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composante capitalisation, voir présentation suivante, de RBM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E0C0A-05BE-457C-8584-1A908A5905E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9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3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15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1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33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2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38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53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82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61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12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36773-50A2-49F3-83C1-10483565E3A4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9912-C675-4652-ACA4-B6F22DA01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76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http://www.veterinairessansfrontieres.be/templates/dzg/img/logoDZG.pn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457200"/>
            <a:ext cx="5329869" cy="3312368"/>
          </a:xfrm>
        </p:spPr>
        <p:txBody>
          <a:bodyPr>
            <a:normAutofit fontScale="90000"/>
          </a:bodyPr>
          <a:lstStyle/>
          <a:p>
            <a:pPr algn="r"/>
            <a:r>
              <a:rPr lang="fr-FR" sz="4900" b="1" i="1" dirty="0" err="1"/>
              <a:t>Nariindu</a:t>
            </a:r>
            <a:r>
              <a:rPr lang="fr-FR" b="1" i="1" dirty="0"/>
              <a:t> </a:t>
            </a:r>
            <a:r>
              <a:rPr lang="fr-FR" b="1" i="1" dirty="0" smtClean="0"/>
              <a:t> </a:t>
            </a:r>
            <a:r>
              <a:rPr lang="fr-FR" b="1" i="1" dirty="0"/>
              <a:t>Approvisionner durablement Niamey en lait local par les petits éleveurs 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89358"/>
            <a:ext cx="6400800" cy="1752600"/>
          </a:xfrm>
        </p:spPr>
        <p:txBody>
          <a:bodyPr/>
          <a:lstStyle/>
          <a:p>
            <a:pPr algn="r"/>
            <a:r>
              <a:rPr lang="fr-FR" dirty="0" smtClean="0"/>
              <a:t>Atelier de capitalisation</a:t>
            </a:r>
          </a:p>
          <a:p>
            <a:pPr algn="r"/>
            <a:r>
              <a:rPr lang="fr-FR" dirty="0" smtClean="0"/>
              <a:t>Juillet 2015</a:t>
            </a:r>
            <a:endParaRPr lang="fr-FR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5" name="Groupe 6"/>
          <p:cNvGrpSpPr>
            <a:grpSpLocks noChangeAspect="1"/>
          </p:cNvGrpSpPr>
          <p:nvPr/>
        </p:nvGrpSpPr>
        <p:grpSpPr bwMode="auto">
          <a:xfrm>
            <a:off x="325628" y="5661248"/>
            <a:ext cx="8122496" cy="648072"/>
            <a:chOff x="0" y="0"/>
            <a:chExt cx="81401" cy="6486"/>
          </a:xfrm>
        </p:grpSpPr>
        <p:pic>
          <p:nvPicPr>
            <p:cNvPr id="2058" name="Image 2" descr="Logo IR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2"/>
              <a:ext cx="8592" cy="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2" descr="DZG ALT"/>
            <p:cNvPicPr>
              <a:picLocks noChangeAspect="1" noChangeArrowheads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5" y="1322"/>
              <a:ext cx="5761" cy="3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1" descr="Bilital-Maroob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8" y="489"/>
              <a:ext cx="5452" cy="5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AR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1" y="783"/>
              <a:ext cx="10604" cy="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8" descr="karkara_ne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3" y="722"/>
              <a:ext cx="5041" cy="5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9" descr="AFD-sept-20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9" y="787"/>
              <a:ext cx="5723" cy="4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9" y="1001"/>
              <a:ext cx="4482" cy="4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</a:extLst>
          </p:spPr>
        </p:pic>
        <p:sp>
          <p:nvSpPr>
            <p:cNvPr id="6" name="ZoneTexte 4"/>
            <p:cNvSpPr txBox="1">
              <a:spLocks noChangeAspect="1" noChangeArrowheads="1"/>
            </p:cNvSpPr>
            <p:nvPr/>
          </p:nvSpPr>
          <p:spPr bwMode="auto">
            <a:xfrm>
              <a:off x="44010" y="1978"/>
              <a:ext cx="20239" cy="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Avec le soutien financier de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12" descr="CFSI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3" y="0"/>
              <a:ext cx="5124" cy="6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294" y="2204865"/>
            <a:ext cx="2115794" cy="28210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293" y="552927"/>
            <a:ext cx="2115794" cy="16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centre de </a:t>
            </a:r>
            <a:r>
              <a:rPr lang="fr-FR" dirty="0" err="1" smtClean="0"/>
              <a:t>Kollo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Coopérative </a:t>
            </a:r>
            <a:r>
              <a:rPr lang="fr-FR" dirty="0" err="1" smtClean="0"/>
              <a:t>Kawtal</a:t>
            </a:r>
            <a:r>
              <a:rPr lang="fr-FR" dirty="0" smtClean="0"/>
              <a:t> établie </a:t>
            </a:r>
            <a:r>
              <a:rPr lang="fr-FR" dirty="0"/>
              <a:t>en </a:t>
            </a:r>
            <a:r>
              <a:rPr lang="fr-FR" dirty="0" smtClean="0"/>
              <a:t>2008, 64 </a:t>
            </a:r>
            <a:r>
              <a:rPr lang="fr-FR" dirty="0"/>
              <a:t>membres individuels </a:t>
            </a:r>
          </a:p>
          <a:p>
            <a:r>
              <a:rPr lang="fr-FR" dirty="0"/>
              <a:t>C</a:t>
            </a:r>
            <a:r>
              <a:rPr lang="fr-FR" dirty="0" smtClean="0"/>
              <a:t>entre </a:t>
            </a:r>
            <a:r>
              <a:rPr lang="fr-FR" dirty="0"/>
              <a:t>de collecte </a:t>
            </a:r>
            <a:r>
              <a:rPr lang="fr-FR" dirty="0" smtClean="0"/>
              <a:t>établi </a:t>
            </a:r>
            <a:r>
              <a:rPr lang="fr-FR" dirty="0"/>
              <a:t>en novembre </a:t>
            </a:r>
            <a:r>
              <a:rPr lang="fr-FR" dirty="0" smtClean="0"/>
              <a:t>2013, </a:t>
            </a:r>
            <a:r>
              <a:rPr lang="fr-FR" dirty="0"/>
              <a:t>appartient à </a:t>
            </a:r>
            <a:r>
              <a:rPr lang="fr-FR" dirty="0" err="1" smtClean="0"/>
              <a:t>Kawtal</a:t>
            </a:r>
            <a:r>
              <a:rPr lang="fr-FR" dirty="0" smtClean="0"/>
              <a:t> </a:t>
            </a:r>
            <a:r>
              <a:rPr lang="fr-FR" dirty="0"/>
              <a:t>	</a:t>
            </a:r>
            <a:endParaRPr lang="fr-FR" dirty="0" smtClean="0"/>
          </a:p>
          <a:p>
            <a:r>
              <a:rPr lang="fr-FR" dirty="0"/>
              <a:t>G</a:t>
            </a:r>
            <a:r>
              <a:rPr lang="fr-FR" dirty="0" smtClean="0"/>
              <a:t>estion </a:t>
            </a:r>
            <a:r>
              <a:rPr lang="fr-FR" dirty="0"/>
              <a:t>du centre </a:t>
            </a:r>
            <a:r>
              <a:rPr lang="fr-FR" dirty="0" smtClean="0"/>
              <a:t>directement </a:t>
            </a:r>
            <a:r>
              <a:rPr lang="fr-FR" dirty="0"/>
              <a:t>assurée par </a:t>
            </a:r>
            <a:r>
              <a:rPr lang="fr-FR" dirty="0" err="1"/>
              <a:t>Kawtal</a:t>
            </a:r>
            <a:r>
              <a:rPr lang="fr-FR" dirty="0"/>
              <a:t> qui a recruté une équipe 	</a:t>
            </a:r>
            <a:endParaRPr lang="fr-FR" dirty="0" smtClean="0"/>
          </a:p>
          <a:p>
            <a:r>
              <a:rPr lang="fr-FR" dirty="0"/>
              <a:t>Capacité théorique de collecte de 2.000 litres / jour 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43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</a:t>
            </a:r>
            <a:r>
              <a:rPr lang="fr-FR" dirty="0" smtClean="0"/>
              <a:t>onctions des centres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Collecte quotidienne du </a:t>
            </a:r>
            <a:r>
              <a:rPr lang="fr-FR" dirty="0"/>
              <a:t>lait </a:t>
            </a:r>
            <a:r>
              <a:rPr lang="fr-FR" dirty="0" smtClean="0"/>
              <a:t>cru par le biais de collecteurs privés</a:t>
            </a:r>
          </a:p>
          <a:p>
            <a:r>
              <a:rPr lang="fr-FR" dirty="0"/>
              <a:t>C</a:t>
            </a:r>
            <a:r>
              <a:rPr lang="fr-FR" dirty="0" smtClean="0"/>
              <a:t>ontrôle </a:t>
            </a:r>
            <a:r>
              <a:rPr lang="fr-FR" dirty="0"/>
              <a:t>de </a:t>
            </a:r>
            <a:r>
              <a:rPr lang="fr-FR" dirty="0" smtClean="0"/>
              <a:t>la </a:t>
            </a:r>
            <a:r>
              <a:rPr lang="fr-FR" dirty="0"/>
              <a:t>qualité et </a:t>
            </a:r>
            <a:r>
              <a:rPr lang="fr-FR" dirty="0" smtClean="0"/>
              <a:t>refroidissement </a:t>
            </a:r>
            <a:r>
              <a:rPr lang="fr-FR" dirty="0"/>
              <a:t>à 4°C (tank </a:t>
            </a:r>
            <a:r>
              <a:rPr lang="fr-FR" dirty="0" smtClean="0"/>
              <a:t>réfrigérant)</a:t>
            </a:r>
          </a:p>
          <a:p>
            <a:r>
              <a:rPr lang="fr-FR" dirty="0" smtClean="0"/>
              <a:t>Lait cru vendu </a:t>
            </a:r>
            <a:r>
              <a:rPr lang="fr-FR" dirty="0"/>
              <a:t>à l’entreprise de transformation SOLANI </a:t>
            </a:r>
            <a:r>
              <a:rPr lang="fr-FR" dirty="0" smtClean="0"/>
              <a:t>(contractualisation)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1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Fonctions des centres </a:t>
            </a:r>
            <a:r>
              <a:rPr lang="fr-FR" dirty="0" smtClean="0"/>
              <a:t>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</a:t>
            </a:r>
            <a:r>
              <a:rPr lang="fr-FR" dirty="0" err="1"/>
              <a:t>Hamdallaye</a:t>
            </a:r>
            <a:r>
              <a:rPr lang="fr-FR" dirty="0"/>
              <a:t>, une partie du lait est pasteurisée et vendue sur le marché localement ou à Niamey</a:t>
            </a:r>
          </a:p>
          <a:p>
            <a:r>
              <a:rPr lang="fr-FR" dirty="0" smtClean="0"/>
              <a:t>Banques </a:t>
            </a:r>
            <a:r>
              <a:rPr lang="fr-FR" dirty="0"/>
              <a:t>d’Aliments Bétails (BAB): achat par les éleveurs directement au niveau du centre ou par le biais des collecteurs en échange de lait</a:t>
            </a:r>
          </a:p>
        </p:txBody>
      </p:sp>
    </p:spTree>
    <p:extLst>
      <p:ext uri="{BB962C8B-B14F-4D97-AF65-F5344CB8AC3E}">
        <p14:creationId xmlns:p14="http://schemas.microsoft.com/office/powerpoint/2010/main" val="30312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198" y="908720"/>
            <a:ext cx="7772400" cy="1362075"/>
          </a:xfrm>
        </p:spPr>
        <p:txBody>
          <a:bodyPr>
            <a:normAutofit/>
          </a:bodyPr>
          <a:lstStyle/>
          <a:p>
            <a:r>
              <a:rPr lang="fr-FR" dirty="0" smtClean="0"/>
              <a:t>Principales composantes techniques du projet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71" y="3685540"/>
            <a:ext cx="2607855" cy="1831692"/>
          </a:xfrm>
          <a:prstGeom prst="rect">
            <a:avLst/>
          </a:prstGeom>
        </p:spPr>
      </p:pic>
      <p:pic>
        <p:nvPicPr>
          <p:cNvPr id="5" name="Picture 3" descr="C:\Users\GANDA\Desktop\Pré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77" y="3682694"/>
            <a:ext cx="3057564" cy="1834538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711965"/>
            <a:ext cx="3209364" cy="180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 Conseil technico-économique à la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</a:t>
            </a:r>
            <a:r>
              <a:rPr lang="fr-FR" dirty="0" smtClean="0"/>
              <a:t>ormations </a:t>
            </a:r>
            <a:r>
              <a:rPr lang="fr-FR" dirty="0"/>
              <a:t>pour améliorer les conditions d’hygiène pour la traite </a:t>
            </a:r>
            <a:endParaRPr lang="fr-FR" dirty="0" smtClean="0"/>
          </a:p>
          <a:p>
            <a:r>
              <a:rPr lang="fr-FR" dirty="0" smtClean="0"/>
              <a:t>Distribution de kits </a:t>
            </a:r>
            <a:r>
              <a:rPr lang="fr-FR" dirty="0"/>
              <a:t>de traite </a:t>
            </a:r>
            <a:endParaRPr lang="fr-FR" dirty="0" smtClean="0"/>
          </a:p>
          <a:p>
            <a:r>
              <a:rPr lang="fr-FR" dirty="0"/>
              <a:t>F</a:t>
            </a:r>
            <a:r>
              <a:rPr lang="fr-FR" dirty="0" smtClean="0"/>
              <a:t>ormations </a:t>
            </a:r>
            <a:r>
              <a:rPr lang="fr-FR" dirty="0"/>
              <a:t>en santé animale et alimentation </a:t>
            </a:r>
            <a:endParaRPr lang="fr-FR" dirty="0" smtClean="0"/>
          </a:p>
          <a:p>
            <a:r>
              <a:rPr lang="fr-FR" dirty="0"/>
              <a:t>Mise en place d’un système « lait contre intrants »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4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2. Mise en place et appui aux centres de collecte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/>
              <a:t>Structuration des producteurs et collecteurs </a:t>
            </a:r>
            <a:endParaRPr lang="fr-FR" dirty="0" smtClean="0"/>
          </a:p>
          <a:p>
            <a:r>
              <a:rPr lang="fr-FR" dirty="0" smtClean="0"/>
              <a:t>Construction et équipement du centre de </a:t>
            </a:r>
            <a:r>
              <a:rPr lang="fr-FR" dirty="0" err="1" smtClean="0"/>
              <a:t>Kollo</a:t>
            </a:r>
            <a:endParaRPr lang="fr-FR" dirty="0" smtClean="0"/>
          </a:p>
          <a:p>
            <a:r>
              <a:rPr lang="fr-FR" dirty="0" smtClean="0"/>
              <a:t>Formation du personnel</a:t>
            </a:r>
          </a:p>
          <a:p>
            <a:r>
              <a:rPr lang="fr-FR" dirty="0" smtClean="0"/>
              <a:t>Appui à la gestion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8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Dialogue interprofessionnel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Mise en place et animation d’un cadre de concertation entre les acteurs de la filière laitière </a:t>
            </a:r>
            <a:endParaRPr lang="fr-FR" dirty="0" smtClean="0"/>
          </a:p>
          <a:p>
            <a:r>
              <a:rPr lang="fr-FR" dirty="0" smtClean="0"/>
              <a:t>Appui à la contractualisation avec l’aval de la filière</a:t>
            </a:r>
          </a:p>
          <a:p>
            <a:r>
              <a:rPr lang="fr-FR" dirty="0" smtClean="0"/>
              <a:t>Appui aux initiatives </a:t>
            </a:r>
            <a:r>
              <a:rPr lang="fr-FR" dirty="0"/>
              <a:t>portées par les femmes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6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Capitalisation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Nariindu</a:t>
            </a:r>
            <a:r>
              <a:rPr lang="fr-FR" dirty="0" smtClean="0"/>
              <a:t>: décrire et analyser le modèle; ses conditions des réussite</a:t>
            </a:r>
          </a:p>
          <a:p>
            <a:r>
              <a:rPr lang="fr-FR" dirty="0" smtClean="0"/>
              <a:t>Capitalisation croisée avec des expériences au Sénégal, Mali et Mauritanie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51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2012-2015</a:t>
            </a:r>
          </a:p>
          <a:p>
            <a:r>
              <a:rPr lang="fr-FR" dirty="0" smtClean="0"/>
              <a:t>Conçu à partir des acquis d’un projet précédent (PSEAU/</a:t>
            </a:r>
            <a:r>
              <a:rPr lang="fr-FR" dirty="0" err="1" smtClean="0"/>
              <a:t>Afd</a:t>
            </a:r>
            <a:r>
              <a:rPr lang="fr-FR" dirty="0" smtClean="0"/>
              <a:t>): centre d’</a:t>
            </a:r>
            <a:r>
              <a:rPr lang="fr-FR" dirty="0" err="1" smtClean="0"/>
              <a:t>Hamdallaye</a:t>
            </a:r>
            <a:r>
              <a:rPr lang="fr-FR" dirty="0" smtClean="0"/>
              <a:t> établi en 2008</a:t>
            </a:r>
          </a:p>
          <a:p>
            <a:r>
              <a:rPr lang="fr-FR" dirty="0" smtClean="0"/>
              <a:t>Mis en œuvre par IRAM, </a:t>
            </a:r>
            <a:r>
              <a:rPr lang="fr-FR" dirty="0" err="1" smtClean="0"/>
              <a:t>Karkara</a:t>
            </a:r>
            <a:r>
              <a:rPr lang="fr-FR" dirty="0"/>
              <a:t>, </a:t>
            </a:r>
            <a:r>
              <a:rPr lang="fr-FR" dirty="0" smtClean="0"/>
              <a:t>VSF-B, AREN et RBM </a:t>
            </a:r>
          </a:p>
          <a:p>
            <a:r>
              <a:rPr lang="fr-FR" dirty="0" smtClean="0"/>
              <a:t>Projet en synergie et cofinancement avec APROLAN (VSF-B, </a:t>
            </a:r>
            <a:r>
              <a:rPr lang="fr-FR" dirty="0" err="1" smtClean="0"/>
              <a:t>Karkara</a:t>
            </a:r>
            <a:r>
              <a:rPr lang="fr-FR" dirty="0" smtClean="0"/>
              <a:t>)</a:t>
            </a:r>
          </a:p>
          <a:p>
            <a:r>
              <a:rPr lang="fr-FR" dirty="0" smtClean="0"/>
              <a:t>Financements </a:t>
            </a:r>
            <a:r>
              <a:rPr lang="fr-FR" dirty="0" err="1" smtClean="0"/>
              <a:t>Afd</a:t>
            </a:r>
            <a:r>
              <a:rPr lang="fr-FR" dirty="0" smtClean="0"/>
              <a:t>, CFSI, Fondation de France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567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u="sng" dirty="0"/>
              <a:t>O</a:t>
            </a:r>
            <a:r>
              <a:rPr lang="fr-FR" u="sng" dirty="0" smtClean="0"/>
              <a:t>bjectif </a:t>
            </a:r>
            <a:r>
              <a:rPr lang="fr-FR" u="sng" dirty="0"/>
              <a:t>général </a:t>
            </a:r>
            <a:r>
              <a:rPr lang="fr-FR" dirty="0" smtClean="0"/>
              <a:t>: amélioration </a:t>
            </a:r>
            <a:r>
              <a:rPr lang="fr-FR" dirty="0"/>
              <a:t>de l’approvisionnement en lait local des centres </a:t>
            </a:r>
            <a:r>
              <a:rPr lang="fr-FR" dirty="0" smtClean="0"/>
              <a:t>urbains, </a:t>
            </a:r>
            <a:r>
              <a:rPr lang="fr-FR" dirty="0"/>
              <a:t>au profit des petits éleveurs </a:t>
            </a:r>
            <a:r>
              <a:rPr lang="fr-FR" dirty="0" smtClean="0"/>
              <a:t>périurbains </a:t>
            </a:r>
            <a:endParaRPr lang="fr-FR" dirty="0"/>
          </a:p>
          <a:p>
            <a:r>
              <a:rPr lang="fr-FR" u="sng" dirty="0"/>
              <a:t>O</a:t>
            </a:r>
            <a:r>
              <a:rPr lang="fr-FR" u="sng" dirty="0" smtClean="0"/>
              <a:t>bjectif </a:t>
            </a:r>
            <a:r>
              <a:rPr lang="fr-FR" u="sng" dirty="0"/>
              <a:t>spécifique </a:t>
            </a:r>
            <a:r>
              <a:rPr lang="fr-FR" dirty="0" smtClean="0"/>
              <a:t>: appui </a:t>
            </a:r>
            <a:r>
              <a:rPr lang="fr-FR" dirty="0"/>
              <a:t>à la collecte, au contrôle de la qualité et à la commercialisation du lait local en périphérie de Niamey, par un dispositif innovant de centres de collecte multiservices, contrôlés par les éleveurs </a:t>
            </a:r>
            <a:r>
              <a:rPr lang="fr-FR" dirty="0" smtClean="0"/>
              <a:t>locaux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9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387"/>
          </a:xfrm>
        </p:spPr>
        <p:txBody>
          <a:bodyPr/>
          <a:lstStyle/>
          <a:p>
            <a:r>
              <a:rPr lang="fr-FR" dirty="0" smtClean="0"/>
              <a:t>Composantes </a:t>
            </a:r>
            <a:endParaRPr lang="fr-F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1089024"/>
            <a:ext cx="8458523" cy="527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4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Articulation avec le projet APROLAN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Mis en </a:t>
            </a:r>
            <a:r>
              <a:rPr lang="fr-FR" dirty="0" err="1" smtClean="0"/>
              <a:t>oeuvre</a:t>
            </a:r>
            <a:r>
              <a:rPr lang="fr-FR" dirty="0" smtClean="0"/>
              <a:t> par VSF-B et </a:t>
            </a:r>
            <a:r>
              <a:rPr lang="fr-FR" dirty="0" err="1" smtClean="0"/>
              <a:t>Karkara</a:t>
            </a:r>
            <a:endParaRPr lang="fr-FR" dirty="0" smtClean="0"/>
          </a:p>
          <a:p>
            <a:r>
              <a:rPr lang="fr-FR" dirty="0" smtClean="0"/>
              <a:t>Objectifs complémentaires à </a:t>
            </a:r>
            <a:r>
              <a:rPr lang="fr-FR" dirty="0" err="1" smtClean="0"/>
              <a:t>Nariindu</a:t>
            </a:r>
            <a:endParaRPr lang="fr-FR" dirty="0" smtClean="0"/>
          </a:p>
          <a:p>
            <a:r>
              <a:rPr lang="fr-FR" dirty="0" smtClean="0"/>
              <a:t>Composantes techniques: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01933"/>
              </p:ext>
            </p:extLst>
          </p:nvPr>
        </p:nvGraphicFramePr>
        <p:xfrm>
          <a:off x="1331640" y="3861048"/>
          <a:ext cx="6408712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</a:tblGrid>
              <a:tr h="457094">
                <a:tc>
                  <a:txBody>
                    <a:bodyPr/>
                    <a:lstStyle/>
                    <a:p>
                      <a:r>
                        <a:rPr lang="fr-FR" dirty="0" smtClean="0"/>
                        <a:t>1. Gestion sanitaire et zootechnique des</a:t>
                      </a:r>
                      <a:r>
                        <a:rPr lang="fr-FR" baseline="0" dirty="0" smtClean="0"/>
                        <a:t> troupeaux</a:t>
                      </a:r>
                      <a:endParaRPr lang="fr-FR" dirty="0"/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fr-FR" dirty="0" smtClean="0"/>
                        <a:t>2. Circuit de collecte</a:t>
                      </a:r>
                      <a:r>
                        <a:rPr lang="fr-FR" baseline="0" dirty="0" smtClean="0"/>
                        <a:t> et de commercialisation</a:t>
                      </a:r>
                      <a:endParaRPr lang="fr-FR" dirty="0"/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fr-FR" dirty="0" smtClean="0"/>
                        <a:t>3. Gestion des unités de transformation</a:t>
                      </a:r>
                      <a:endParaRPr lang="fr-FR" dirty="0"/>
                    </a:p>
                  </a:txBody>
                  <a:tcPr/>
                </a:tc>
              </a:tr>
              <a:tr h="788957">
                <a:tc>
                  <a:txBody>
                    <a:bodyPr/>
                    <a:lstStyle/>
                    <a:p>
                      <a:r>
                        <a:rPr lang="fr-FR" dirty="0" smtClean="0"/>
                        <a:t>4. Capacités</a:t>
                      </a:r>
                      <a:r>
                        <a:rPr lang="fr-FR" baseline="0" dirty="0" smtClean="0"/>
                        <a:t> techniques et organisationnelles des acteurs de la filière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3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2400" cy="1362075"/>
          </a:xfrm>
        </p:spPr>
        <p:txBody>
          <a:bodyPr/>
          <a:lstStyle/>
          <a:p>
            <a:r>
              <a:rPr lang="fr-FR" dirty="0" smtClean="0"/>
              <a:t>Le modèle de dispositif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centre de collecte de H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356992"/>
            <a:ext cx="3360374" cy="2520280"/>
          </a:xfrm>
          <a:prstGeom prst="rect">
            <a:avLst/>
          </a:prstGeom>
        </p:spPr>
      </p:pic>
      <p:pic>
        <p:nvPicPr>
          <p:cNvPr id="5" name="Image 4" descr="Pres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356992"/>
            <a:ext cx="3424643" cy="25202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18684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5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modèle de centre de collecte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Centre reposant sur un bassin de production</a:t>
            </a:r>
          </a:p>
          <a:p>
            <a:r>
              <a:rPr lang="fr-FR" dirty="0"/>
              <a:t>Gouvernance paysanne</a:t>
            </a:r>
          </a:p>
          <a:p>
            <a:r>
              <a:rPr lang="fr-FR" dirty="0"/>
              <a:t>Liaison à l’aval avec un industriel</a:t>
            </a:r>
          </a:p>
          <a:p>
            <a:r>
              <a:rPr lang="fr-FR" dirty="0"/>
              <a:t>Collecter plutôt que transformer (à la différence des mini-laiteries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Multi-services : collecte et commercialisation de lait + approvisionnement en aliment du bétail + conseil technique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7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 t="8652" b="2012"/>
          <a:stretch>
            <a:fillRect/>
          </a:stretch>
        </p:blipFill>
        <p:spPr bwMode="auto">
          <a:xfrm>
            <a:off x="1547664" y="188640"/>
            <a:ext cx="6264696" cy="651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812360" y="6366190"/>
            <a:ext cx="983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S. Bonnet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740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centre de </a:t>
            </a:r>
            <a:r>
              <a:rPr lang="fr-FR" dirty="0" err="1" smtClean="0"/>
              <a:t>Hamdallaye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Union des coopératives UPROLAIT établie en juillet 2007 </a:t>
            </a:r>
            <a:r>
              <a:rPr lang="fr-FR" dirty="0" smtClean="0"/>
              <a:t>; 16 </a:t>
            </a:r>
            <a:r>
              <a:rPr lang="fr-FR" dirty="0"/>
              <a:t>groupements </a:t>
            </a:r>
            <a:r>
              <a:rPr lang="fr-FR" dirty="0" smtClean="0"/>
              <a:t> villageois dont 8 actifs</a:t>
            </a:r>
            <a:endParaRPr lang="fr-FR" dirty="0"/>
          </a:p>
          <a:p>
            <a:r>
              <a:rPr lang="fr-FR" dirty="0"/>
              <a:t>C</a:t>
            </a:r>
            <a:r>
              <a:rPr lang="fr-FR" dirty="0" smtClean="0"/>
              <a:t>entre </a:t>
            </a:r>
            <a:r>
              <a:rPr lang="fr-FR" dirty="0"/>
              <a:t>de collecte </a:t>
            </a:r>
            <a:r>
              <a:rPr lang="fr-FR" dirty="0" smtClean="0"/>
              <a:t>établi </a:t>
            </a:r>
            <a:r>
              <a:rPr lang="fr-FR" dirty="0"/>
              <a:t>en mai 2008 </a:t>
            </a:r>
            <a:r>
              <a:rPr lang="fr-FR" dirty="0" smtClean="0"/>
              <a:t>(projet PSEAU). Très </a:t>
            </a:r>
            <a:r>
              <a:rPr lang="fr-FR" dirty="0"/>
              <a:t>peu d’appuis entre 2008 et </a:t>
            </a:r>
            <a:r>
              <a:rPr lang="fr-FR" dirty="0" smtClean="0"/>
              <a:t>2012</a:t>
            </a:r>
          </a:p>
          <a:p>
            <a:r>
              <a:rPr lang="fr-FR" dirty="0"/>
              <a:t>C</a:t>
            </a:r>
            <a:r>
              <a:rPr lang="fr-FR" dirty="0" smtClean="0"/>
              <a:t>entre appartient en principe à UPROLAIT</a:t>
            </a:r>
            <a:r>
              <a:rPr lang="fr-FR" dirty="0"/>
              <a:t> </a:t>
            </a:r>
            <a:r>
              <a:rPr lang="fr-FR" dirty="0" smtClean="0"/>
              <a:t>(acte </a:t>
            </a:r>
            <a:r>
              <a:rPr lang="fr-FR" dirty="0"/>
              <a:t>de transfert du centre de l’Etat </a:t>
            </a:r>
            <a:r>
              <a:rPr lang="fr-FR" dirty="0" smtClean="0"/>
              <a:t>non signé)</a:t>
            </a:r>
            <a:endParaRPr lang="fr-FR" dirty="0"/>
          </a:p>
          <a:p>
            <a:r>
              <a:rPr lang="fr-FR" dirty="0"/>
              <a:t>G</a:t>
            </a:r>
            <a:r>
              <a:rPr lang="fr-FR" dirty="0" smtClean="0"/>
              <a:t>estion </a:t>
            </a:r>
            <a:r>
              <a:rPr lang="fr-FR" dirty="0"/>
              <a:t>du centre </a:t>
            </a:r>
            <a:r>
              <a:rPr lang="fr-FR" dirty="0" smtClean="0"/>
              <a:t>déléguée </a:t>
            </a:r>
            <a:r>
              <a:rPr lang="fr-FR" dirty="0"/>
              <a:t>à l’entreprise Comptoir du </a:t>
            </a:r>
            <a:r>
              <a:rPr lang="fr-FR" dirty="0" smtClean="0"/>
              <a:t>Terroir</a:t>
            </a:r>
            <a:r>
              <a:rPr lang="fr-FR" dirty="0"/>
              <a:t>	</a:t>
            </a:r>
            <a:endParaRPr lang="fr-FR" dirty="0" smtClean="0"/>
          </a:p>
          <a:p>
            <a:r>
              <a:rPr lang="fr-FR" dirty="0"/>
              <a:t>Capacité théorique de collecte de 1.600 litres / jour 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9444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744</Words>
  <Application>Microsoft Office PowerPoint</Application>
  <PresentationFormat>Affichage à l'écran (4:3)</PresentationFormat>
  <Paragraphs>94</Paragraphs>
  <Slides>17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Nariindu  Approvisionner durablement Niamey en lait local par les petits éleveurs </vt:lpstr>
      <vt:lpstr>Le projet</vt:lpstr>
      <vt:lpstr>Objectifs </vt:lpstr>
      <vt:lpstr>Composantes </vt:lpstr>
      <vt:lpstr>Articulation avec le projet APROLAN</vt:lpstr>
      <vt:lpstr>Le modèle de dispositif</vt:lpstr>
      <vt:lpstr>Le modèle de centre de collecte</vt:lpstr>
      <vt:lpstr>Présentation PowerPoint</vt:lpstr>
      <vt:lpstr>Le centre de Hamdallaye</vt:lpstr>
      <vt:lpstr>Le centre de Kollo</vt:lpstr>
      <vt:lpstr>Fonctions des centres (1)</vt:lpstr>
      <vt:lpstr>Fonctions des centres (2)</vt:lpstr>
      <vt:lpstr>Principales composantes techniques du projet</vt:lpstr>
      <vt:lpstr>1. Conseil technico-économique à la production</vt:lpstr>
      <vt:lpstr>2. Mise en place et appui aux centres de collecte</vt:lpstr>
      <vt:lpstr>3. Dialogue interprofessionnel</vt:lpstr>
      <vt:lpstr>4. Capitalisation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Nariindu – Approvisionner durablement Niamey en lait local par les petits éleveurs</dc:title>
  <dc:creator>Celia Coronel</dc:creator>
  <cp:lastModifiedBy>Renard Olivier</cp:lastModifiedBy>
  <cp:revision>21</cp:revision>
  <dcterms:created xsi:type="dcterms:W3CDTF">2015-06-30T13:46:13Z</dcterms:created>
  <dcterms:modified xsi:type="dcterms:W3CDTF">2015-07-08T07:44:34Z</dcterms:modified>
</cp:coreProperties>
</file>