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36"/>
  </p:notesMasterIdLst>
  <p:sldIdLst>
    <p:sldId id="256" r:id="rId2"/>
    <p:sldId id="302" r:id="rId3"/>
    <p:sldId id="270" r:id="rId4"/>
    <p:sldId id="298" r:id="rId5"/>
    <p:sldId id="272" r:id="rId6"/>
    <p:sldId id="273" r:id="rId7"/>
    <p:sldId id="261" r:id="rId8"/>
    <p:sldId id="260" r:id="rId9"/>
    <p:sldId id="262" r:id="rId10"/>
    <p:sldId id="276" r:id="rId11"/>
    <p:sldId id="282" r:id="rId12"/>
    <p:sldId id="269" r:id="rId13"/>
    <p:sldId id="296" r:id="rId14"/>
    <p:sldId id="284" r:id="rId15"/>
    <p:sldId id="285" r:id="rId16"/>
    <p:sldId id="286" r:id="rId17"/>
    <p:sldId id="297" r:id="rId18"/>
    <p:sldId id="295" r:id="rId19"/>
    <p:sldId id="303" r:id="rId20"/>
    <p:sldId id="304" r:id="rId21"/>
    <p:sldId id="287" r:id="rId22"/>
    <p:sldId id="305" r:id="rId23"/>
    <p:sldId id="278" r:id="rId24"/>
    <p:sldId id="271" r:id="rId25"/>
    <p:sldId id="259" r:id="rId26"/>
    <p:sldId id="265" r:id="rId27"/>
    <p:sldId id="288" r:id="rId28"/>
    <p:sldId id="301" r:id="rId29"/>
    <p:sldId id="289" r:id="rId30"/>
    <p:sldId id="290" r:id="rId31"/>
    <p:sldId id="291" r:id="rId32"/>
    <p:sldId id="294" r:id="rId33"/>
    <p:sldId id="292" r:id="rId34"/>
    <p:sldId id="306"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051" autoAdjust="0"/>
  </p:normalViewPr>
  <p:slideViewPr>
    <p:cSldViewPr>
      <p:cViewPr>
        <p:scale>
          <a:sx n="50" d="100"/>
          <a:sy n="50" d="100"/>
        </p:scale>
        <p:origin x="-1860" y="-252"/>
      </p:cViewPr>
      <p:guideLst>
        <p:guide orient="horz" pos="2160"/>
        <p:guide pos="2880"/>
      </p:guideLst>
    </p:cSldViewPr>
  </p:slideViewPr>
  <p:notesTextViewPr>
    <p:cViewPr>
      <p:scale>
        <a:sx n="1" d="1"/>
        <a:sy n="1" d="1"/>
      </p:scale>
      <p:origin x="0" y="0"/>
    </p:cViewPr>
  </p:notesTextViewPr>
  <p:sorterViewPr>
    <p:cViewPr>
      <p:scale>
        <a:sx n="100" d="100"/>
        <a:sy n="100" d="100"/>
      </p:scale>
      <p:origin x="0" y="44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023114-B841-4C99-ACE3-CA609604FFBA}" type="datetimeFigureOut">
              <a:rPr lang="fr-FR" smtClean="0"/>
              <a:t>08/07/2015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47DE63-2056-41A5-BA20-8B3FB780949D}" type="slidenum">
              <a:rPr lang="fr-FR" smtClean="0"/>
              <a:t>‹N°›</a:t>
            </a:fld>
            <a:endParaRPr lang="fr-FR"/>
          </a:p>
        </p:txBody>
      </p:sp>
    </p:spTree>
    <p:extLst>
      <p:ext uri="{BB962C8B-B14F-4D97-AF65-F5344CB8AC3E}">
        <p14:creationId xmlns:p14="http://schemas.microsoft.com/office/powerpoint/2010/main" val="1533152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Réelle progression depuis 2010</a:t>
            </a:r>
          </a:p>
          <a:p>
            <a:r>
              <a:rPr lang="fr-FR" sz="1200" b="0" i="0" u="none" strike="noStrike" kern="1200" baseline="0" dirty="0" smtClean="0">
                <a:solidFill>
                  <a:schemeClr val="tx1"/>
                </a:solidFill>
                <a:latin typeface="+mn-lt"/>
                <a:ea typeface="+mn-ea"/>
                <a:cs typeface="+mn-cs"/>
              </a:rPr>
              <a:t>La stagnation 2013-2014 s’explique probablement par le mécanisme de prix qui a prévalu en 2014 et qui n’encourageait pas Comptoir du Terroir à collecter davantage (cf. plus bas). Le mécanisme de prix de 2015 devrait permettre une nouvelle augmentation des volumes collectés en 2015. </a:t>
            </a:r>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5</a:t>
            </a:fld>
            <a:endParaRPr lang="fr-FR"/>
          </a:p>
        </p:txBody>
      </p:sp>
    </p:spTree>
    <p:extLst>
      <p:ext uri="{BB962C8B-B14F-4D97-AF65-F5344CB8AC3E}">
        <p14:creationId xmlns:p14="http://schemas.microsoft.com/office/powerpoint/2010/main" val="3352104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Nb d’éleveurs: peut-être près de 1.000 éleveurs pour chacun des centres (mais nous manquons de chiffres exacts).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A titre d’exemple (cf. Table 19) 38 collecteurs ont alimenté </a:t>
            </a:r>
            <a:r>
              <a:rPr lang="fr-FR" sz="1200" dirty="0" err="1" smtClean="0"/>
              <a:t>Hamdallaye</a:t>
            </a:r>
            <a:r>
              <a:rPr lang="fr-FR" sz="1200" dirty="0" smtClean="0"/>
              <a:t> en janvier 2015 et 59 en février 2015. </a:t>
            </a:r>
          </a:p>
          <a:p>
            <a:endParaRPr lang="fr-FR" dirty="0" smtClean="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21</a:t>
            </a:fld>
            <a:endParaRPr lang="fr-FR"/>
          </a:p>
        </p:txBody>
      </p:sp>
    </p:spTree>
    <p:extLst>
      <p:ext uri="{BB962C8B-B14F-4D97-AF65-F5344CB8AC3E}">
        <p14:creationId xmlns:p14="http://schemas.microsoft.com/office/powerpoint/2010/main" val="580481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Les coopératives commencent à se concerter, par exemple pour réaliser des achats en commun d’aliment du bétail ou pour échanger sur les expériences</a:t>
            </a:r>
          </a:p>
          <a:p>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22</a:t>
            </a:fld>
            <a:endParaRPr lang="fr-FR"/>
          </a:p>
        </p:txBody>
      </p:sp>
    </p:spTree>
    <p:extLst>
      <p:ext uri="{BB962C8B-B14F-4D97-AF65-F5344CB8AC3E}">
        <p14:creationId xmlns:p14="http://schemas.microsoft.com/office/powerpoint/2010/main" val="24819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Les femmes disposent toujours du lait de la traite du soir. Dans certains cas, elles conservent le lait d’une ou plusieurs traites du matin précédant le marché. Elles tirent ainsi toujours un revenu de la vente de lait caillé</a:t>
            </a: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60% des femmes enquêtées pensent disposer plus de temps libre (grâce à la vente du lait par les hommes) </a:t>
            </a:r>
            <a:r>
              <a:rPr lang="fr-FR" sz="1200" i="1" kern="1200" dirty="0" smtClean="0">
                <a:solidFill>
                  <a:schemeClr val="tx1"/>
                </a:solidFill>
                <a:effectLst/>
                <a:latin typeface="+mn-lt"/>
                <a:ea typeface="+mn-ea"/>
                <a:cs typeface="+mn-cs"/>
              </a:rPr>
              <a:t>pour s’occuper des activités du ménage </a:t>
            </a:r>
            <a:endParaRPr lang="fr-F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23</a:t>
            </a:fld>
            <a:endParaRPr lang="fr-FR"/>
          </a:p>
        </p:txBody>
      </p:sp>
    </p:spTree>
    <p:extLst>
      <p:ext uri="{BB962C8B-B14F-4D97-AF65-F5344CB8AC3E}">
        <p14:creationId xmlns:p14="http://schemas.microsoft.com/office/powerpoint/2010/main" val="32679572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a:r>
              <a:rPr lang="fr-FR" dirty="0" smtClean="0"/>
              <a:t>Contrats avec </a:t>
            </a:r>
            <a:r>
              <a:rPr lang="fr-FR" dirty="0" err="1" smtClean="0"/>
              <a:t>Solani</a:t>
            </a:r>
            <a:r>
              <a:rPr lang="fr-FR" dirty="0" smtClean="0"/>
              <a:t>, </a:t>
            </a:r>
          </a:p>
          <a:p>
            <a:pPr lvl="1"/>
            <a:r>
              <a:rPr lang="fr-FR" dirty="0" smtClean="0"/>
              <a:t>Etablissement de groupements de collecteurs, </a:t>
            </a:r>
          </a:p>
          <a:p>
            <a:pPr lvl="1"/>
            <a:r>
              <a:rPr lang="fr-FR" dirty="0" smtClean="0"/>
              <a:t>Contrat coopérative d’éleveurs et groupement de collecteurs)</a:t>
            </a:r>
          </a:p>
          <a:p>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26</a:t>
            </a:fld>
            <a:endParaRPr lang="fr-FR"/>
          </a:p>
        </p:txBody>
      </p:sp>
    </p:spTree>
    <p:extLst>
      <p:ext uri="{BB962C8B-B14F-4D97-AF65-F5344CB8AC3E}">
        <p14:creationId xmlns:p14="http://schemas.microsoft.com/office/powerpoint/2010/main" val="37245658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smtClean="0"/>
              <a:t>Pour l’activité lait : </a:t>
            </a:r>
          </a:p>
          <a:p>
            <a:r>
              <a:rPr lang="fr-FR" sz="1200" dirty="0" smtClean="0"/>
              <a:t>Basé sur un bassin de production (possibilité d’aller collecter en zones de transhumance non lointaines) </a:t>
            </a:r>
          </a:p>
          <a:p>
            <a:r>
              <a:rPr lang="fr-FR" sz="1200" dirty="0" smtClean="0"/>
              <a:t> Limite les distances et donc les risques pour les éleveurs </a:t>
            </a:r>
          </a:p>
          <a:p>
            <a:r>
              <a:rPr lang="fr-FR" sz="1200" dirty="0" smtClean="0"/>
              <a:t> Liaison à l’aval avec un industriel (contractualisé ou non) </a:t>
            </a:r>
          </a:p>
          <a:p>
            <a:r>
              <a:rPr lang="fr-FR" sz="1200" dirty="0" smtClean="0"/>
              <a:t> Collecte journalière &gt; 1.000 litres / jours en pic de collecte (capacité des centres voisine de 2.000 litre / jour)  demande des compétences techniques </a:t>
            </a:r>
          </a:p>
          <a:p>
            <a:r>
              <a:rPr lang="fr-FR" sz="1200" dirty="0" smtClean="0"/>
              <a:t> Repose sur des collecteurs (en motos surtout) privés indépendants mais fidélisés </a:t>
            </a:r>
          </a:p>
          <a:p>
            <a:endParaRPr lang="fr-FR" sz="1200" dirty="0" smtClean="0"/>
          </a:p>
          <a:p>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27</a:t>
            </a:fld>
            <a:endParaRPr lang="fr-FR"/>
          </a:p>
        </p:txBody>
      </p:sp>
    </p:spTree>
    <p:extLst>
      <p:ext uri="{BB962C8B-B14F-4D97-AF65-F5344CB8AC3E}">
        <p14:creationId xmlns:p14="http://schemas.microsoft.com/office/powerpoint/2010/main" val="42314720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smtClean="0"/>
              <a:t>Pour l’activité BAB : </a:t>
            </a:r>
          </a:p>
          <a:p>
            <a:r>
              <a:rPr lang="fr-FR" sz="1200" dirty="0" smtClean="0"/>
              <a:t> Approvisionnement grâce à un FDR </a:t>
            </a:r>
          </a:p>
          <a:p>
            <a:r>
              <a:rPr lang="fr-FR" sz="1200" dirty="0" smtClean="0"/>
              <a:t> Achat sur le marché local et international (Burkina, Bénin qui offrent de bonnes opportunités) </a:t>
            </a:r>
          </a:p>
          <a:p>
            <a:r>
              <a:rPr lang="fr-FR" sz="1200" dirty="0" smtClean="0"/>
              <a:t> En théorie l’accès à l’aliment du bétail exige de livré son lait au centre </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 lien aliment du bétail – livraison du lait est important au fonctionnement de la filière. Cependant ce lien est parfois dévoyé puisque certains éleveurs recevant de l’aliment du bétail ne livrent pas leur lait aux centres de collecte. Cela fragilise les centres et encourage les circuits parallèles de collecte. </a:t>
            </a:r>
          </a:p>
          <a:p>
            <a:endParaRPr lang="fr-FR" sz="1200" dirty="0" smtClean="0"/>
          </a:p>
          <a:p>
            <a:endParaRPr lang="fr-FR" sz="1200" dirty="0" smtClean="0"/>
          </a:p>
          <a:p>
            <a:r>
              <a:rPr lang="fr-FR" sz="1200" dirty="0" smtClean="0"/>
              <a:t>Pour l’activité conseil : </a:t>
            </a:r>
          </a:p>
          <a:p>
            <a:r>
              <a:rPr lang="fr-FR" sz="1200" dirty="0" smtClean="0"/>
              <a:t> Actuellement faite via projet.</a:t>
            </a:r>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28</a:t>
            </a:fld>
            <a:endParaRPr lang="fr-FR"/>
          </a:p>
        </p:txBody>
      </p:sp>
    </p:spTree>
    <p:extLst>
      <p:ext uri="{BB962C8B-B14F-4D97-AF65-F5344CB8AC3E}">
        <p14:creationId xmlns:p14="http://schemas.microsoft.com/office/powerpoint/2010/main" val="36169463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kern="1200" baseline="0" dirty="0" smtClean="0">
                <a:solidFill>
                  <a:schemeClr val="tx1"/>
                </a:solidFill>
                <a:latin typeface="+mn-lt"/>
                <a:ea typeface="+mn-ea"/>
                <a:cs typeface="+mn-cs"/>
              </a:rPr>
              <a:t>Actuellement le conseil technique aux éleveurs est financé et fourni par le projet APROLANT. Mais dans l’avenir, idée que deux services bénéficiaires - l’approvisionnement et la collecte - financeraient alors un troisième service essentiel mais déficitaire - le conseil technique - ainsi que les frais généraux des coopératives (assemblées générales, réunions du CA, frais administratifs et financiers tels-que les audits, </a:t>
            </a:r>
            <a:r>
              <a:rPr lang="fr-FR" sz="1200" b="0" i="0" u="none" strike="noStrike" kern="1200" baseline="0" dirty="0" err="1" smtClean="0">
                <a:solidFill>
                  <a:schemeClr val="tx1"/>
                </a:solidFill>
                <a:latin typeface="+mn-lt"/>
                <a:ea typeface="+mn-ea"/>
                <a:cs typeface="+mn-cs"/>
              </a:rPr>
              <a:t>etc</a:t>
            </a:r>
            <a:r>
              <a:rPr lang="fr-FR" sz="1200" b="0" i="0" u="none" strike="noStrike" kern="1200" baseline="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Collecte et BAB pourraient à terme financer le conseil technico-économique aux éleveurs : il y aurait ainsi une bonne articulation entre le modèle technique et le modèle économique et financier </a:t>
            </a:r>
          </a:p>
          <a:p>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29</a:t>
            </a:fld>
            <a:endParaRPr lang="fr-FR"/>
          </a:p>
        </p:txBody>
      </p:sp>
    </p:spTree>
    <p:extLst>
      <p:ext uri="{BB962C8B-B14F-4D97-AF65-F5344CB8AC3E}">
        <p14:creationId xmlns:p14="http://schemas.microsoft.com/office/powerpoint/2010/main" val="16308272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La collecte du lait cru entraîne une redistribution des rôles entre hommes et femmes (accès au lait), mais au bénéfice des deux (car de plus gros volumes sont produits et commercialisés) </a:t>
            </a:r>
          </a:p>
          <a:p>
            <a:r>
              <a:rPr lang="fr-FR" dirty="0" smtClean="0"/>
              <a:t> L’aliment du bétail permet d’augmenter la production laitière et que les femmes ne perdent pas d’un éventuel accaparement du lait par les hommes (même si elles perdent une traite, elles ne perdent pas en volume) </a:t>
            </a:r>
          </a:p>
          <a:p>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30</a:t>
            </a:fld>
            <a:endParaRPr lang="fr-FR"/>
          </a:p>
        </p:txBody>
      </p:sp>
    </p:spTree>
    <p:extLst>
      <p:ext uri="{BB962C8B-B14F-4D97-AF65-F5344CB8AC3E}">
        <p14:creationId xmlns:p14="http://schemas.microsoft.com/office/powerpoint/2010/main" val="14339376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centres appartiennent à des coopératives d’éleveurs = </a:t>
            </a:r>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31</a:t>
            </a:fld>
            <a:endParaRPr lang="fr-FR"/>
          </a:p>
        </p:txBody>
      </p:sp>
    </p:spTree>
    <p:extLst>
      <p:ext uri="{BB962C8B-B14F-4D97-AF65-F5344CB8AC3E}">
        <p14:creationId xmlns:p14="http://schemas.microsoft.com/office/powerpoint/2010/main" val="12767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Le reste (près de 10% des volumes collectés) a soit été vendu pasteurisé sur place (6%), ou vendu en lait cru au quai (1%) ou a été perdu (3%). </a:t>
            </a:r>
          </a:p>
          <a:p>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La stratégie de transformation et de commercialisation de </a:t>
            </a:r>
            <a:r>
              <a:rPr lang="fr-FR" sz="1200" b="0" i="0" u="none" strike="noStrike" kern="1200" baseline="0" dirty="0" err="1" smtClean="0">
                <a:solidFill>
                  <a:schemeClr val="tx1"/>
                </a:solidFill>
                <a:latin typeface="+mn-lt"/>
                <a:ea typeface="+mn-ea"/>
                <a:cs typeface="+mn-cs"/>
              </a:rPr>
              <a:t>Kollo</a:t>
            </a:r>
            <a:r>
              <a:rPr lang="fr-FR" sz="1200" b="0" i="0" u="none" strike="noStrike" kern="1200" baseline="0" dirty="0" smtClean="0">
                <a:solidFill>
                  <a:schemeClr val="tx1"/>
                </a:solidFill>
                <a:latin typeface="+mn-lt"/>
                <a:ea typeface="+mn-ea"/>
                <a:cs typeface="+mn-cs"/>
              </a:rPr>
              <a:t> est différente d’</a:t>
            </a:r>
            <a:r>
              <a:rPr lang="fr-FR" sz="1200" b="0" i="0" u="none" strike="noStrike" kern="1200" baseline="0" dirty="0" err="1" smtClean="0">
                <a:solidFill>
                  <a:schemeClr val="tx1"/>
                </a:solidFill>
                <a:latin typeface="+mn-lt"/>
                <a:ea typeface="+mn-ea"/>
                <a:cs typeface="+mn-cs"/>
              </a:rPr>
              <a:t>Hamdallaye</a:t>
            </a:r>
            <a:r>
              <a:rPr lang="fr-FR" sz="1200" b="0" i="0" u="none" strike="noStrike" kern="1200" baseline="0" dirty="0" smtClean="0">
                <a:solidFill>
                  <a:schemeClr val="tx1"/>
                </a:solidFill>
                <a:latin typeface="+mn-lt"/>
                <a:ea typeface="+mn-ea"/>
                <a:cs typeface="+mn-cs"/>
              </a:rPr>
              <a:t>. La pasteurisation sur place n’est pas un objectif pour </a:t>
            </a:r>
            <a:r>
              <a:rPr lang="fr-FR" sz="1200" b="0" i="0" u="none" strike="noStrike" kern="1200" baseline="0" dirty="0" err="1" smtClean="0">
                <a:solidFill>
                  <a:schemeClr val="tx1"/>
                </a:solidFill>
                <a:latin typeface="+mn-lt"/>
                <a:ea typeface="+mn-ea"/>
                <a:cs typeface="+mn-cs"/>
              </a:rPr>
              <a:t>Kollo</a:t>
            </a:r>
            <a:r>
              <a:rPr lang="fr-FR" sz="1200" b="0" i="0" u="none" strike="noStrike" kern="1200" baseline="0" dirty="0" smtClean="0">
                <a:solidFill>
                  <a:schemeClr val="tx1"/>
                </a:solidFill>
                <a:latin typeface="+mn-lt"/>
                <a:ea typeface="+mn-ea"/>
                <a:cs typeface="+mn-cs"/>
              </a:rPr>
              <a:t> : seul le lait apporté au centre après le passage de </a:t>
            </a:r>
            <a:r>
              <a:rPr lang="fr-FR" sz="1200" b="0" i="0" u="none" strike="noStrike" kern="1200" baseline="0" dirty="0" err="1" smtClean="0">
                <a:solidFill>
                  <a:schemeClr val="tx1"/>
                </a:solidFill>
                <a:latin typeface="+mn-lt"/>
                <a:ea typeface="+mn-ea"/>
                <a:cs typeface="+mn-cs"/>
              </a:rPr>
              <a:t>Solani</a:t>
            </a:r>
            <a:r>
              <a:rPr lang="fr-FR" sz="1200" b="0" i="0" u="none" strike="noStrike" kern="1200" baseline="0" dirty="0" smtClean="0">
                <a:solidFill>
                  <a:schemeClr val="tx1"/>
                </a:solidFill>
                <a:latin typeface="+mn-lt"/>
                <a:ea typeface="+mn-ea"/>
                <a:cs typeface="+mn-cs"/>
              </a:rPr>
              <a:t> (vers 10h30) est pasteurisé et vendu sur place pour ne pas être perdu. </a:t>
            </a:r>
          </a:p>
          <a:p>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Les pertes sont principalement liées à des coupures d’électricité ou des baisses de tension et au manque d’expérience du gérant pour anticiper et gérer ces coupures. </a:t>
            </a:r>
          </a:p>
          <a:p>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6</a:t>
            </a:fld>
            <a:endParaRPr lang="fr-FR"/>
          </a:p>
        </p:txBody>
      </p:sp>
    </p:spTree>
    <p:extLst>
      <p:ext uri="{BB962C8B-B14F-4D97-AF65-F5344CB8AC3E}">
        <p14:creationId xmlns:p14="http://schemas.microsoft.com/office/powerpoint/2010/main" val="2074875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350 F &gt;</a:t>
            </a:r>
            <a:r>
              <a:rPr lang="fr-FR" baseline="0" dirty="0" smtClean="0"/>
              <a:t> 300 litres</a:t>
            </a:r>
          </a:p>
          <a:p>
            <a:r>
              <a:rPr lang="fr-FR" baseline="0" dirty="0" smtClean="0"/>
              <a:t>400 F &gt; 500 litres en cours de discussion</a:t>
            </a:r>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8</a:t>
            </a:fld>
            <a:endParaRPr lang="fr-FR"/>
          </a:p>
        </p:txBody>
      </p:sp>
    </p:spTree>
    <p:extLst>
      <p:ext uri="{BB962C8B-B14F-4D97-AF65-F5344CB8AC3E}">
        <p14:creationId xmlns:p14="http://schemas.microsoft.com/office/powerpoint/2010/main" val="1802417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a:r>
              <a:rPr lang="fr-FR" dirty="0" smtClean="0"/>
              <a:t>Contraintes communes aux deux centres</a:t>
            </a:r>
          </a:p>
          <a:p>
            <a:pPr lvl="1"/>
            <a:r>
              <a:rPr lang="fr-FR" dirty="0" smtClean="0"/>
              <a:t>Pic de collecte en janvier-février-mars (plus de 1.000 litres/jour )</a:t>
            </a:r>
          </a:p>
          <a:p>
            <a:pPr lvl="1"/>
            <a:r>
              <a:rPr lang="fr-FR" dirty="0" smtClean="0"/>
              <a:t>Creux de collecte de mai à septembre</a:t>
            </a:r>
          </a:p>
          <a:p>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9</a:t>
            </a:fld>
            <a:endParaRPr lang="fr-FR"/>
          </a:p>
        </p:txBody>
      </p:sp>
    </p:spTree>
    <p:extLst>
      <p:ext uri="{BB962C8B-B14F-4D97-AF65-F5344CB8AC3E}">
        <p14:creationId xmlns:p14="http://schemas.microsoft.com/office/powerpoint/2010/main" val="815035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La tendance générale est malgré tout à la hausse atteignant une moyenne mensuelle de 1.300 l/j en 2019. S’agissant d’une moyenne cela signifie que certains jours le centre sera proche de sa capacité maximale de 2.000 l/j. </a:t>
            </a:r>
          </a:p>
          <a:p>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En l’absence de changements drastiques dans les systèmes de production on fait l’hypothèse qu’il sera difficile d’atteindre des volumes élevés collectés en hivernage d’où un plafond d’hivernage à 500 l/j. </a:t>
            </a:r>
          </a:p>
          <a:p>
            <a:r>
              <a:rPr lang="fr-FR" sz="1200" b="0" i="0" u="none" strike="noStrike" kern="1200" baseline="0" dirty="0" smtClean="0">
                <a:solidFill>
                  <a:schemeClr val="tx1"/>
                </a:solidFill>
                <a:latin typeface="+mn-lt"/>
                <a:ea typeface="+mn-ea"/>
                <a:cs typeface="+mn-cs"/>
              </a:rPr>
              <a:t> Comptoir du Terroir continue à pasteuriser entre 170 et 200 l/j (volumes stables sur les 5 ans). </a:t>
            </a:r>
          </a:p>
          <a:p>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Les prix aux éleveurs sont légèrement augmentés en 2017 (de 300 à 305 FCFA/l) et à partir de 2018 les prix payés par </a:t>
            </a:r>
            <a:r>
              <a:rPr lang="fr-FR" sz="1200" b="0" i="0" u="none" strike="noStrike" kern="1200" baseline="0" dirty="0" err="1" smtClean="0">
                <a:solidFill>
                  <a:schemeClr val="tx1"/>
                </a:solidFill>
                <a:latin typeface="+mn-lt"/>
                <a:ea typeface="+mn-ea"/>
                <a:cs typeface="+mn-cs"/>
              </a:rPr>
              <a:t>Solani</a:t>
            </a:r>
            <a:r>
              <a:rPr lang="fr-FR" sz="1200" b="0" i="0" u="none" strike="noStrike" kern="1200" baseline="0" dirty="0" smtClean="0">
                <a:solidFill>
                  <a:schemeClr val="tx1"/>
                </a:solidFill>
                <a:latin typeface="+mn-lt"/>
                <a:ea typeface="+mn-ea"/>
                <a:cs typeface="+mn-cs"/>
              </a:rPr>
              <a:t> sont également augmentés (de 300/350 à 310/360). </a:t>
            </a:r>
          </a:p>
          <a:p>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10</a:t>
            </a:fld>
            <a:endParaRPr lang="fr-FR"/>
          </a:p>
        </p:txBody>
      </p:sp>
    </p:spTree>
    <p:extLst>
      <p:ext uri="{BB962C8B-B14F-4D97-AF65-F5344CB8AC3E}">
        <p14:creationId xmlns:p14="http://schemas.microsoft.com/office/powerpoint/2010/main" val="1724225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i="0" dirty="0" err="1" smtClean="0"/>
              <a:t>Kollo</a:t>
            </a:r>
            <a:r>
              <a:rPr lang="fr-FR" i="0" dirty="0" smtClean="0"/>
              <a:t>: 27 tonnes en 2013, 48 tonnes en 2014, 75 t en 2015 (en cours)</a:t>
            </a:r>
          </a:p>
          <a:p>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12</a:t>
            </a:fld>
            <a:endParaRPr lang="fr-FR"/>
          </a:p>
        </p:txBody>
      </p:sp>
    </p:spTree>
    <p:extLst>
      <p:ext uri="{BB962C8B-B14F-4D97-AF65-F5344CB8AC3E}">
        <p14:creationId xmlns:p14="http://schemas.microsoft.com/office/powerpoint/2010/main" val="3288024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Suivi 2015:</a:t>
            </a:r>
          </a:p>
          <a:p>
            <a:r>
              <a:rPr lang="fr-FR" sz="1200" b="0" kern="1200" dirty="0" smtClean="0">
                <a:solidFill>
                  <a:schemeClr val="tx1"/>
                </a:solidFill>
                <a:effectLst/>
                <a:latin typeface="+mn-lt"/>
                <a:ea typeface="+mn-ea"/>
                <a:cs typeface="+mn-cs"/>
              </a:rPr>
              <a:t>- Perception des enquêtés sur le centre de collecte </a:t>
            </a:r>
            <a:r>
              <a:rPr lang="fr-FR" sz="1200" b="1" kern="120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75% des enquêtés livrent actuellement le lait directement au centre de collecte comparativement à l’année 2013 où ce taux représentant seulement 26% des personnes enquêtée.</a:t>
            </a:r>
          </a:p>
          <a:p>
            <a:r>
              <a:rPr lang="fr-FR" sz="1200" kern="1200" dirty="0" smtClean="0">
                <a:solidFill>
                  <a:schemeClr val="tx1"/>
                </a:solidFill>
                <a:effectLst/>
                <a:latin typeface="+mn-lt"/>
                <a:ea typeface="+mn-ea"/>
                <a:cs typeface="+mn-cs"/>
              </a:rPr>
              <a:t>- 53% des enquêtés sont satisfaits voire moyennement satisfaits de ce prix de vente contre 44% des enquêtés qui le perçoivent en deçà de leur attente</a:t>
            </a:r>
          </a:p>
          <a:p>
            <a:r>
              <a:rPr lang="fr-FR" sz="1200" kern="1200" dirty="0" smtClean="0">
                <a:solidFill>
                  <a:schemeClr val="tx1"/>
                </a:solidFill>
                <a:effectLst/>
                <a:latin typeface="+mn-lt"/>
                <a:ea typeface="+mn-ea"/>
                <a:cs typeface="+mn-cs"/>
              </a:rPr>
              <a:t>- le terme de l’échange Lait-Son au centre de collecte est très satisfaisant pour la majorité des personnes enquêtées soit 94%</a:t>
            </a:r>
          </a:p>
          <a:p>
            <a:pPr marL="171450" indent="-171450">
              <a:buFontTx/>
              <a:buChar char="-"/>
            </a:pPr>
            <a:r>
              <a:rPr lang="fr-FR" sz="1200" kern="1200" dirty="0" smtClean="0">
                <a:solidFill>
                  <a:schemeClr val="tx1"/>
                </a:solidFill>
                <a:effectLst/>
                <a:latin typeface="+mn-lt"/>
                <a:ea typeface="+mn-ea"/>
                <a:cs typeface="+mn-cs"/>
              </a:rPr>
              <a:t>perception des enquêtés sur l’augmentation du revenu tiré de la vente du lait, révèle une appréciation positive à 60% des enquêtés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200" kern="1200" dirty="0" smtClean="0">
                <a:solidFill>
                  <a:schemeClr val="tx1"/>
                </a:solidFill>
                <a:effectLst/>
                <a:latin typeface="+mn-lt"/>
                <a:ea typeface="+mn-ea"/>
                <a:cs typeface="+mn-cs"/>
              </a:rPr>
              <a:t>La moyenne du revenu issu de la vente du lait est de 3372 FCFA par personne par semaine (3820 F pour les femmes, 3213 F pour les hommes). Il était de 3864 F en 2013 (même proportion hommes/femmes)</a:t>
            </a:r>
          </a:p>
          <a:p>
            <a:pPr marL="171450" indent="-171450">
              <a:buFontTx/>
              <a:buChar char="-"/>
            </a:pP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18</a:t>
            </a:fld>
            <a:endParaRPr lang="fr-FR"/>
          </a:p>
        </p:txBody>
      </p:sp>
    </p:spTree>
    <p:extLst>
      <p:ext uri="{BB962C8B-B14F-4D97-AF65-F5344CB8AC3E}">
        <p14:creationId xmlns:p14="http://schemas.microsoft.com/office/powerpoint/2010/main" val="3309539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Perception des enquêtés sur le centre de collecte </a:t>
            </a:r>
            <a:r>
              <a:rPr lang="fr-FR" b="1" dirty="0" smtClean="0"/>
              <a:t>: </a:t>
            </a:r>
            <a:r>
              <a:rPr lang="fr-FR" dirty="0" smtClean="0"/>
              <a:t>75% des enquêtés livrent actuellement le lait directement au centre de collecte comparativement à l’année 2013 où ce taux représentant seulement 26% des personnes enquêtée.</a:t>
            </a:r>
          </a:p>
          <a:p>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19</a:t>
            </a:fld>
            <a:endParaRPr lang="fr-FR"/>
          </a:p>
        </p:txBody>
      </p:sp>
    </p:spTree>
    <p:extLst>
      <p:ext uri="{BB962C8B-B14F-4D97-AF65-F5344CB8AC3E}">
        <p14:creationId xmlns:p14="http://schemas.microsoft.com/office/powerpoint/2010/main" val="1166587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Échantillon total de 157 personnes enquêtées,  75%  d’hommes et 25% de femmes. 1677 têtes de bétail.</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Revenu </a:t>
            </a:r>
            <a:r>
              <a:rPr lang="fr-FR" dirty="0" smtClean="0"/>
              <a:t>était de 3864 F en 2013 (même proportion hommes/femmes)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A247DE63-2056-41A5-BA20-8B3FB780949D}" type="slidenum">
              <a:rPr lang="fr-FR" smtClean="0"/>
              <a:t>20</a:t>
            </a:fld>
            <a:endParaRPr lang="fr-FR"/>
          </a:p>
        </p:txBody>
      </p:sp>
    </p:spTree>
    <p:extLst>
      <p:ext uri="{BB962C8B-B14F-4D97-AF65-F5344CB8AC3E}">
        <p14:creationId xmlns:p14="http://schemas.microsoft.com/office/powerpoint/2010/main" val="955824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D9EF0F49-4A24-4CE1-820A-5A30817178AB}" type="datetimeFigureOut">
              <a:rPr lang="fr-FR" smtClean="0"/>
              <a:t>08/07/2015</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16EBF98F-C7A5-4A96-BCE9-4AF84A43D4A3}" type="slidenum">
              <a:rPr lang="fr-FR" smtClean="0"/>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9EF0F49-4A24-4CE1-820A-5A30817178AB}" type="datetimeFigureOut">
              <a:rPr lang="fr-FR" smtClean="0"/>
              <a:t>08/07/2015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EBF98F-C7A5-4A96-BCE9-4AF84A43D4A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9EF0F49-4A24-4CE1-820A-5A30817178AB}" type="datetimeFigureOut">
              <a:rPr lang="fr-FR" smtClean="0"/>
              <a:t>08/07/2015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EBF98F-C7A5-4A96-BCE9-4AF84A43D4A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D9EF0F49-4A24-4CE1-820A-5A30817178AB}" type="datetimeFigureOut">
              <a:rPr lang="fr-FR" smtClean="0"/>
              <a:t>08/07/2015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EBF98F-C7A5-4A96-BCE9-4AF84A43D4A3}" type="slidenum">
              <a:rPr lang="fr-FR" smtClean="0"/>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D9EF0F49-4A24-4CE1-820A-5A30817178AB}" type="datetimeFigureOut">
              <a:rPr lang="fr-FR" smtClean="0"/>
              <a:t>08/07/2015</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16EBF98F-C7A5-4A96-BCE9-4AF84A43D4A3}"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D9EF0F49-4A24-4CE1-820A-5A30817178AB}" type="datetimeFigureOut">
              <a:rPr lang="fr-FR" smtClean="0"/>
              <a:t>08/07/2015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EBF98F-C7A5-4A96-BCE9-4AF84A43D4A3}" type="slidenum">
              <a:rPr lang="fr-FR" smtClean="0"/>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D9EF0F49-4A24-4CE1-820A-5A30817178AB}" type="datetimeFigureOut">
              <a:rPr lang="fr-FR" smtClean="0"/>
              <a:t>08/07/2015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6EBF98F-C7A5-4A96-BCE9-4AF84A43D4A3}" type="slidenum">
              <a:rPr lang="fr-FR" smtClean="0"/>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D9EF0F49-4A24-4CE1-820A-5A30817178AB}" type="datetimeFigureOut">
              <a:rPr lang="fr-FR" smtClean="0"/>
              <a:t>08/07/2015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6EBF98F-C7A5-4A96-BCE9-4AF84A43D4A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9EF0F49-4A24-4CE1-820A-5A30817178AB}" type="datetimeFigureOut">
              <a:rPr lang="fr-FR" smtClean="0"/>
              <a:t>08/07/2015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6EBF98F-C7A5-4A96-BCE9-4AF84A43D4A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D9EF0F49-4A24-4CE1-820A-5A30817178AB}" type="datetimeFigureOut">
              <a:rPr lang="fr-FR" smtClean="0"/>
              <a:t>08/07/2015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EBF98F-C7A5-4A96-BCE9-4AF84A43D4A3}" type="slidenum">
              <a:rPr lang="fr-FR" smtClean="0"/>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D9EF0F49-4A24-4CE1-820A-5A30817178AB}" type="datetimeFigureOut">
              <a:rPr lang="fr-FR" smtClean="0"/>
              <a:t>08/07/2015</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16EBF98F-C7A5-4A96-BCE9-4AF84A43D4A3}" type="slidenum">
              <a:rPr lang="fr-FR" smtClean="0"/>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9EF0F49-4A24-4CE1-820A-5A30817178AB}" type="datetimeFigureOut">
              <a:rPr lang="fr-FR" smtClean="0"/>
              <a:t>08/07/2015</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6EBF98F-C7A5-4A96-BCE9-4AF84A43D4A3}"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smtClean="0"/>
              <a:t>Niamey, le 8 juillet 2015</a:t>
            </a:r>
            <a:endParaRPr lang="fr-FR" dirty="0"/>
          </a:p>
        </p:txBody>
      </p:sp>
      <p:sp>
        <p:nvSpPr>
          <p:cNvPr id="2" name="Titre 1"/>
          <p:cNvSpPr>
            <a:spLocks noGrp="1"/>
          </p:cNvSpPr>
          <p:nvPr>
            <p:ph type="ctrTitle"/>
          </p:nvPr>
        </p:nvSpPr>
        <p:spPr/>
        <p:txBody>
          <a:bodyPr>
            <a:normAutofit/>
          </a:bodyPr>
          <a:lstStyle/>
          <a:p>
            <a:r>
              <a:rPr lang="fr-FR" dirty="0" smtClean="0"/>
              <a:t>Principaux résultats et enseignements du projet </a:t>
            </a:r>
            <a:r>
              <a:rPr lang="fr-FR" i="1" dirty="0" err="1"/>
              <a:t>N</a:t>
            </a:r>
            <a:r>
              <a:rPr lang="fr-FR" i="1" dirty="0" err="1" smtClean="0"/>
              <a:t>ariindu</a:t>
            </a:r>
            <a:endParaRPr lang="fr-FR" i="1" dirty="0"/>
          </a:p>
        </p:txBody>
      </p:sp>
    </p:spTree>
    <p:extLst>
      <p:ext uri="{BB962C8B-B14F-4D97-AF65-F5344CB8AC3E}">
        <p14:creationId xmlns:p14="http://schemas.microsoft.com/office/powerpoint/2010/main" val="1536953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1560" y="0"/>
            <a:ext cx="7772400" cy="1143000"/>
          </a:xfrm>
        </p:spPr>
        <p:txBody>
          <a:bodyPr>
            <a:normAutofit/>
          </a:bodyPr>
          <a:lstStyle/>
          <a:p>
            <a:r>
              <a:rPr lang="fr-FR" sz="4000" dirty="0" smtClean="0"/>
              <a:t>Simulation évolution </a:t>
            </a:r>
            <a:r>
              <a:rPr lang="fr-FR" sz="4000" dirty="0" err="1" smtClean="0"/>
              <a:t>Hamdallaye</a:t>
            </a:r>
            <a:r>
              <a:rPr lang="fr-FR" sz="4000" dirty="0" smtClean="0"/>
              <a:t> </a:t>
            </a:r>
            <a:endParaRPr lang="fr-FR" sz="40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340768"/>
            <a:ext cx="8604448" cy="4392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2"/>
          <p:cNvSpPr txBox="1"/>
          <p:nvPr/>
        </p:nvSpPr>
        <p:spPr>
          <a:xfrm>
            <a:off x="179512" y="6061938"/>
            <a:ext cx="8236614" cy="369332"/>
          </a:xfrm>
          <a:prstGeom prst="rect">
            <a:avLst/>
          </a:prstGeom>
          <a:noFill/>
        </p:spPr>
        <p:txBody>
          <a:bodyPr wrap="none" rtlCol="0">
            <a:spAutoFit/>
          </a:bodyPr>
          <a:lstStyle/>
          <a:p>
            <a:r>
              <a:rPr lang="fr-FR" b="1" dirty="0" smtClean="0"/>
              <a:t>Selon hypothèses retenues, les comptes de résultats peuvent  êtres positifs dès 2016</a:t>
            </a:r>
            <a:endParaRPr lang="fr-FR" b="1" dirty="0"/>
          </a:p>
        </p:txBody>
      </p:sp>
    </p:spTree>
    <p:extLst>
      <p:ext uri="{BB962C8B-B14F-4D97-AF65-F5344CB8AC3E}">
        <p14:creationId xmlns:p14="http://schemas.microsoft.com/office/powerpoint/2010/main" val="3339960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Simulation évolution </a:t>
            </a:r>
            <a:r>
              <a:rPr lang="fr-FR" dirty="0" err="1" smtClean="0"/>
              <a:t>Kollo</a:t>
            </a:r>
            <a:r>
              <a:rPr lang="fr-FR" dirty="0" smtClean="0"/>
              <a:t> </a:t>
            </a:r>
            <a:endParaRPr lang="fr-FR" dirty="0"/>
          </a:p>
        </p:txBody>
      </p:sp>
      <p:sp>
        <p:nvSpPr>
          <p:cNvPr id="3" name="Espace réservé du contenu 2"/>
          <p:cNvSpPr>
            <a:spLocks noGrp="1"/>
          </p:cNvSpPr>
          <p:nvPr>
            <p:ph sz="quarter" idx="1"/>
          </p:nvPr>
        </p:nvSpPr>
        <p:spPr/>
        <p:txBody>
          <a:bodyPr/>
          <a:lstStyle/>
          <a:p>
            <a:r>
              <a:rPr lang="fr-FR" dirty="0" smtClean="0"/>
              <a:t>Simulation réaliste </a:t>
            </a:r>
            <a:r>
              <a:rPr lang="fr-FR" dirty="0"/>
              <a:t>indique un EBE positif en fin 2015 et un résultat net (en amortissant les équipements) proche de l’équilibre. </a:t>
            </a:r>
            <a:endParaRPr lang="fr-FR" dirty="0" smtClean="0"/>
          </a:p>
          <a:p>
            <a:r>
              <a:rPr lang="fr-FR" dirty="0"/>
              <a:t>L</a:t>
            </a:r>
            <a:r>
              <a:rPr lang="fr-FR" dirty="0" smtClean="0"/>
              <a:t>es </a:t>
            </a:r>
            <a:r>
              <a:rPr lang="fr-FR" dirty="0"/>
              <a:t>nouveaux prix 2015 offerts par </a:t>
            </a:r>
            <a:r>
              <a:rPr lang="fr-FR" dirty="0" smtClean="0"/>
              <a:t>SOLANI offrent </a:t>
            </a:r>
            <a:r>
              <a:rPr lang="fr-FR" dirty="0"/>
              <a:t>de meilleures perspectives </a:t>
            </a:r>
          </a:p>
        </p:txBody>
      </p:sp>
    </p:spTree>
    <p:extLst>
      <p:ext uri="{BB962C8B-B14F-4D97-AF65-F5344CB8AC3E}">
        <p14:creationId xmlns:p14="http://schemas.microsoft.com/office/powerpoint/2010/main" val="2714422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L’approvisionnement en aliments du bétail</a:t>
            </a:r>
            <a:endParaRPr lang="fr-FR" dirty="0"/>
          </a:p>
        </p:txBody>
      </p:sp>
      <p:sp>
        <p:nvSpPr>
          <p:cNvPr id="3" name="Espace réservé du contenu 2"/>
          <p:cNvSpPr>
            <a:spLocks noGrp="1"/>
          </p:cNvSpPr>
          <p:nvPr>
            <p:ph sz="quarter" idx="1"/>
          </p:nvPr>
        </p:nvSpPr>
        <p:spPr/>
        <p:txBody>
          <a:bodyPr/>
          <a:lstStyle/>
          <a:p>
            <a:r>
              <a:rPr lang="fr-FR" dirty="0"/>
              <a:t>F</a:t>
            </a:r>
            <a:r>
              <a:rPr lang="fr-FR" dirty="0" smtClean="0"/>
              <a:t>onds </a:t>
            </a:r>
            <a:r>
              <a:rPr lang="fr-FR" dirty="0"/>
              <a:t>de roulement a été mis en place dans le cadre du projet </a:t>
            </a:r>
            <a:r>
              <a:rPr lang="fr-FR" i="1" dirty="0" err="1"/>
              <a:t>Nariindu</a:t>
            </a:r>
            <a:r>
              <a:rPr lang="fr-FR" i="1" dirty="0"/>
              <a:t> </a:t>
            </a:r>
            <a:endParaRPr lang="fr-FR" i="1" dirty="0" smtClean="0"/>
          </a:p>
          <a:p>
            <a:r>
              <a:rPr lang="fr-FR" dirty="0" smtClean="0"/>
              <a:t>Quantité achetée et fournie aux éleveurs en constante augmentation</a:t>
            </a:r>
          </a:p>
          <a:p>
            <a:r>
              <a:rPr lang="fr-FR" dirty="0" smtClean="0"/>
              <a:t>Prix préférentiel pour les membres</a:t>
            </a:r>
          </a:p>
          <a:p>
            <a:r>
              <a:rPr lang="fr-FR" dirty="0" smtClean="0"/>
              <a:t>Globalement </a:t>
            </a:r>
            <a:r>
              <a:rPr lang="fr-FR" dirty="0"/>
              <a:t>les éleveurs remboursent effectivement leurs achats </a:t>
            </a:r>
            <a:endParaRPr lang="fr-FR" dirty="0" smtClean="0"/>
          </a:p>
          <a:p>
            <a:r>
              <a:rPr lang="fr-FR" dirty="0" smtClean="0"/>
              <a:t>L’activité </a:t>
            </a:r>
            <a:r>
              <a:rPr lang="fr-FR" dirty="0"/>
              <a:t>BAB est bénéficiaire </a:t>
            </a:r>
          </a:p>
          <a:p>
            <a:endParaRPr lang="fr-FR" dirty="0"/>
          </a:p>
          <a:p>
            <a:endParaRPr lang="fr-FR" dirty="0" smtClean="0"/>
          </a:p>
        </p:txBody>
      </p:sp>
    </p:spTree>
    <p:extLst>
      <p:ext uri="{BB962C8B-B14F-4D97-AF65-F5344CB8AC3E}">
        <p14:creationId xmlns:p14="http://schemas.microsoft.com/office/powerpoint/2010/main" val="3689669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Analyse </a:t>
            </a:r>
            <a:r>
              <a:rPr lang="fr-FR" dirty="0" smtClean="0"/>
              <a:t>de la viabilité des centres</a:t>
            </a:r>
            <a:endParaRPr lang="fr-FR" dirty="0"/>
          </a:p>
        </p:txBody>
      </p:sp>
      <p:sp>
        <p:nvSpPr>
          <p:cNvPr id="3" name="Espace réservé du texte 2"/>
          <p:cNvSpPr>
            <a:spLocks noGrp="1"/>
          </p:cNvSpPr>
          <p:nvPr>
            <p:ph type="body" idx="1"/>
          </p:nvPr>
        </p:nvSpPr>
        <p:spPr/>
        <p:txBody>
          <a:bodyPr/>
          <a:lstStyle/>
          <a:p>
            <a:endParaRPr lang="fr-FR"/>
          </a:p>
        </p:txBody>
      </p:sp>
    </p:spTree>
    <p:extLst>
      <p:ext uri="{BB962C8B-B14F-4D97-AF65-F5344CB8AC3E}">
        <p14:creationId xmlns:p14="http://schemas.microsoft.com/office/powerpoint/2010/main" val="2483610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3076"/>
            <a:ext cx="7772400" cy="1143000"/>
          </a:xfrm>
        </p:spPr>
        <p:txBody>
          <a:bodyPr>
            <a:normAutofit/>
          </a:bodyPr>
          <a:lstStyle/>
          <a:p>
            <a:r>
              <a:rPr lang="fr-FR" sz="4000" dirty="0" smtClean="0"/>
              <a:t>Viabilité technico-économique</a:t>
            </a:r>
            <a:endParaRPr lang="fr-FR" sz="4000" dirty="0"/>
          </a:p>
        </p:txBody>
      </p:sp>
      <p:sp>
        <p:nvSpPr>
          <p:cNvPr id="3" name="Espace réservé du contenu 2"/>
          <p:cNvSpPr>
            <a:spLocks noGrp="1"/>
          </p:cNvSpPr>
          <p:nvPr>
            <p:ph sz="quarter" idx="1"/>
          </p:nvPr>
        </p:nvSpPr>
        <p:spPr>
          <a:xfrm>
            <a:off x="457200" y="1412776"/>
            <a:ext cx="8229600" cy="5112568"/>
          </a:xfrm>
        </p:spPr>
        <p:txBody>
          <a:bodyPr>
            <a:normAutofit/>
          </a:bodyPr>
          <a:lstStyle/>
          <a:p>
            <a:pPr>
              <a:buFont typeface="Calibri" panose="020F0502020204030204" pitchFamily="34" charset="0"/>
              <a:buChar char="+"/>
            </a:pPr>
            <a:r>
              <a:rPr lang="fr-FR" dirty="0"/>
              <a:t>V</a:t>
            </a:r>
            <a:r>
              <a:rPr lang="fr-FR" dirty="0" smtClean="0"/>
              <a:t>olumes </a:t>
            </a:r>
            <a:r>
              <a:rPr lang="fr-FR" dirty="0"/>
              <a:t>collectés en augmentation </a:t>
            </a:r>
          </a:p>
          <a:p>
            <a:pPr>
              <a:buFont typeface="Calibri" panose="020F0502020204030204" pitchFamily="34" charset="0"/>
              <a:buChar char="+"/>
            </a:pPr>
            <a:r>
              <a:rPr lang="fr-FR" dirty="0"/>
              <a:t>D</a:t>
            </a:r>
            <a:r>
              <a:rPr lang="fr-FR" dirty="0" smtClean="0"/>
              <a:t>emande </a:t>
            </a:r>
            <a:r>
              <a:rPr lang="fr-FR" dirty="0"/>
              <a:t>en lait cru de </a:t>
            </a:r>
            <a:r>
              <a:rPr lang="fr-FR" dirty="0" smtClean="0"/>
              <a:t>SOLANI toujours </a:t>
            </a:r>
            <a:r>
              <a:rPr lang="fr-FR" dirty="0"/>
              <a:t>nettement supérieure à l’offre actuelle </a:t>
            </a:r>
          </a:p>
          <a:p>
            <a:pPr>
              <a:buFont typeface="Calibri" panose="020F0502020204030204" pitchFamily="34" charset="0"/>
              <a:buChar char="+"/>
            </a:pPr>
            <a:r>
              <a:rPr lang="fr-FR" dirty="0"/>
              <a:t>A</a:t>
            </a:r>
            <a:r>
              <a:rPr lang="fr-FR" dirty="0" smtClean="0"/>
              <a:t>rticulation pertinente </a:t>
            </a:r>
            <a:r>
              <a:rPr lang="fr-FR" dirty="0"/>
              <a:t>des </a:t>
            </a:r>
            <a:r>
              <a:rPr lang="fr-FR" dirty="0" smtClean="0"/>
              <a:t>services </a:t>
            </a:r>
            <a:r>
              <a:rPr lang="fr-FR" dirty="0"/>
              <a:t>de collecte de lait et </a:t>
            </a:r>
            <a:r>
              <a:rPr lang="fr-FR" dirty="0" smtClean="0"/>
              <a:t>BAB </a:t>
            </a:r>
            <a:endParaRPr lang="fr-FR" dirty="0"/>
          </a:p>
          <a:p>
            <a:pPr>
              <a:buFont typeface="Calibri" panose="020F0502020204030204" pitchFamily="34" charset="0"/>
              <a:buChar char="-"/>
            </a:pPr>
            <a:r>
              <a:rPr lang="fr-FR" dirty="0"/>
              <a:t>C</a:t>
            </a:r>
            <a:r>
              <a:rPr lang="fr-FR" dirty="0" smtClean="0"/>
              <a:t>reux </a:t>
            </a:r>
            <a:r>
              <a:rPr lang="fr-FR" dirty="0"/>
              <a:t>de collecte en hivernage / transhumance </a:t>
            </a:r>
            <a:endParaRPr lang="fr-FR" dirty="0" smtClean="0"/>
          </a:p>
          <a:p>
            <a:pPr>
              <a:buFont typeface="Calibri" panose="020F0502020204030204" pitchFamily="34" charset="0"/>
              <a:buChar char="-"/>
            </a:pPr>
            <a:r>
              <a:rPr lang="fr-FR" dirty="0" smtClean="0"/>
              <a:t>Difficulté d’accès à l’aliment bétail</a:t>
            </a:r>
            <a:endParaRPr lang="fr-FR" dirty="0"/>
          </a:p>
          <a:p>
            <a:pPr>
              <a:buFont typeface="Calibri" panose="020F0502020204030204" pitchFamily="34" charset="0"/>
              <a:buChar char="-"/>
            </a:pPr>
            <a:r>
              <a:rPr lang="fr-FR" dirty="0"/>
              <a:t>C</a:t>
            </a:r>
            <a:r>
              <a:rPr lang="fr-FR" dirty="0" smtClean="0"/>
              <a:t>ompétition </a:t>
            </a:r>
            <a:r>
              <a:rPr lang="fr-FR" dirty="0"/>
              <a:t>avec les circuits parallèles </a:t>
            </a:r>
          </a:p>
          <a:p>
            <a:pPr>
              <a:buFont typeface="Calibri" panose="020F0502020204030204" pitchFamily="34" charset="0"/>
              <a:buChar char="-"/>
            </a:pPr>
            <a:r>
              <a:rPr lang="fr-FR" dirty="0"/>
              <a:t>C</a:t>
            </a:r>
            <a:r>
              <a:rPr lang="fr-FR" dirty="0" smtClean="0"/>
              <a:t>ollecte </a:t>
            </a:r>
            <a:r>
              <a:rPr lang="fr-FR" dirty="0"/>
              <a:t>est dépendante d’un petit nombre de collecteurs qu’il faut </a:t>
            </a:r>
            <a:r>
              <a:rPr lang="fr-FR" dirty="0" smtClean="0"/>
              <a:t> fidéliser </a:t>
            </a:r>
            <a:r>
              <a:rPr lang="fr-FR" dirty="0"/>
              <a:t>au centre </a:t>
            </a:r>
          </a:p>
        </p:txBody>
      </p:sp>
    </p:spTree>
    <p:extLst>
      <p:ext uri="{BB962C8B-B14F-4D97-AF65-F5344CB8AC3E}">
        <p14:creationId xmlns:p14="http://schemas.microsoft.com/office/powerpoint/2010/main" val="3753816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lstStyle/>
          <a:p>
            <a:r>
              <a:rPr lang="fr-FR" dirty="0" smtClean="0"/>
              <a:t>Viabilité sociale</a:t>
            </a:r>
            <a:endParaRPr lang="fr-FR" dirty="0"/>
          </a:p>
        </p:txBody>
      </p:sp>
      <p:sp>
        <p:nvSpPr>
          <p:cNvPr id="3" name="Espace réservé du contenu 2"/>
          <p:cNvSpPr>
            <a:spLocks noGrp="1"/>
          </p:cNvSpPr>
          <p:nvPr>
            <p:ph sz="quarter" idx="1"/>
          </p:nvPr>
        </p:nvSpPr>
        <p:spPr>
          <a:xfrm>
            <a:off x="683568" y="1447800"/>
            <a:ext cx="8003232" cy="4572000"/>
          </a:xfrm>
        </p:spPr>
        <p:txBody>
          <a:bodyPr>
            <a:normAutofit lnSpcReduction="10000"/>
          </a:bodyPr>
          <a:lstStyle/>
          <a:p>
            <a:pPr>
              <a:lnSpc>
                <a:spcPct val="90000"/>
              </a:lnSpc>
              <a:buFont typeface="Calibri" panose="020F0502020204030204" pitchFamily="34" charset="0"/>
              <a:buChar char="+"/>
            </a:pPr>
            <a:r>
              <a:rPr lang="fr-FR" sz="3000" dirty="0"/>
              <a:t>BAB répond à une demande forte des éleveurs </a:t>
            </a:r>
          </a:p>
          <a:p>
            <a:pPr>
              <a:lnSpc>
                <a:spcPct val="90000"/>
              </a:lnSpc>
              <a:buFont typeface="Calibri" panose="020F0502020204030204" pitchFamily="34" charset="0"/>
              <a:buChar char="+"/>
            </a:pPr>
            <a:r>
              <a:rPr lang="fr-FR" sz="3000" dirty="0"/>
              <a:t>Déjà de nombreux collecteurs et éleveurs fournissant du lait régulièrement </a:t>
            </a:r>
            <a:endParaRPr lang="fr-FR" sz="3000" dirty="0" smtClean="0"/>
          </a:p>
          <a:p>
            <a:pPr>
              <a:lnSpc>
                <a:spcPct val="90000"/>
              </a:lnSpc>
              <a:buFont typeface="Calibri" panose="020F0502020204030204" pitchFamily="34" charset="0"/>
              <a:buChar char="+"/>
            </a:pPr>
            <a:r>
              <a:rPr lang="fr-FR" sz="3000" dirty="0" smtClean="0"/>
              <a:t>Collecteurs diversifient leurs activités</a:t>
            </a:r>
            <a:endParaRPr lang="fr-FR" sz="3000" dirty="0"/>
          </a:p>
          <a:p>
            <a:pPr>
              <a:lnSpc>
                <a:spcPct val="90000"/>
              </a:lnSpc>
              <a:buFont typeface="Calibri" panose="020F0502020204030204" pitchFamily="34" charset="0"/>
              <a:buChar char="+"/>
            </a:pPr>
            <a:r>
              <a:rPr lang="fr-FR" sz="3000" dirty="0" smtClean="0"/>
              <a:t>A priori </a:t>
            </a:r>
            <a:r>
              <a:rPr lang="fr-FR" sz="3000" dirty="0"/>
              <a:t>pas d’impact négatif sur les femmes </a:t>
            </a:r>
          </a:p>
          <a:p>
            <a:pPr>
              <a:lnSpc>
                <a:spcPct val="90000"/>
              </a:lnSpc>
              <a:buFont typeface="Calibri" panose="020F0502020204030204" pitchFamily="34" charset="0"/>
              <a:buChar char="-"/>
            </a:pPr>
            <a:r>
              <a:rPr lang="fr-FR" sz="3000" dirty="0" smtClean="0"/>
              <a:t>De nombreux éleveurs </a:t>
            </a:r>
            <a:r>
              <a:rPr lang="fr-FR" sz="3000" dirty="0"/>
              <a:t>souhaitent devenir membres mais les conditions d’adhésion </a:t>
            </a:r>
            <a:r>
              <a:rPr lang="fr-FR" sz="3000" dirty="0" smtClean="0"/>
              <a:t>seraient à revoir </a:t>
            </a:r>
            <a:endParaRPr lang="fr-FR" sz="3000" dirty="0"/>
          </a:p>
          <a:p>
            <a:pPr>
              <a:lnSpc>
                <a:spcPct val="90000"/>
              </a:lnSpc>
              <a:buFont typeface="Calibri" panose="020F0502020204030204" pitchFamily="34" charset="0"/>
              <a:buChar char="-"/>
            </a:pPr>
            <a:r>
              <a:rPr lang="fr-FR" sz="3000" dirty="0"/>
              <a:t>B</a:t>
            </a:r>
            <a:r>
              <a:rPr lang="fr-FR" sz="3000" dirty="0" smtClean="0"/>
              <a:t>ase </a:t>
            </a:r>
            <a:r>
              <a:rPr lang="fr-FR" sz="3000" dirty="0"/>
              <a:t>sociale de </a:t>
            </a:r>
            <a:r>
              <a:rPr lang="fr-FR" sz="3000" dirty="0" err="1"/>
              <a:t>Kawtal</a:t>
            </a:r>
            <a:r>
              <a:rPr lang="fr-FR" sz="3000" dirty="0"/>
              <a:t> est encore </a:t>
            </a:r>
            <a:r>
              <a:rPr lang="fr-FR" sz="3000" dirty="0" smtClean="0"/>
              <a:t>limitée </a:t>
            </a:r>
            <a:endParaRPr lang="fr-FR" sz="3000" dirty="0"/>
          </a:p>
          <a:p>
            <a:endParaRPr lang="fr-FR" dirty="0"/>
          </a:p>
        </p:txBody>
      </p:sp>
    </p:spTree>
    <p:extLst>
      <p:ext uri="{BB962C8B-B14F-4D97-AF65-F5344CB8AC3E}">
        <p14:creationId xmlns:p14="http://schemas.microsoft.com/office/powerpoint/2010/main" val="27873866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normAutofit/>
          </a:bodyPr>
          <a:lstStyle/>
          <a:p>
            <a:r>
              <a:rPr lang="fr-FR" sz="4000" dirty="0"/>
              <a:t>Viabilité </a:t>
            </a:r>
            <a:r>
              <a:rPr lang="fr-FR" sz="4000" dirty="0" smtClean="0"/>
              <a:t>institutionnelle</a:t>
            </a:r>
            <a:endParaRPr lang="fr-FR" sz="4000" dirty="0"/>
          </a:p>
        </p:txBody>
      </p:sp>
      <p:sp>
        <p:nvSpPr>
          <p:cNvPr id="3" name="Espace réservé du contenu 2"/>
          <p:cNvSpPr>
            <a:spLocks noGrp="1"/>
          </p:cNvSpPr>
          <p:nvPr>
            <p:ph sz="quarter" idx="1"/>
          </p:nvPr>
        </p:nvSpPr>
        <p:spPr>
          <a:xfrm>
            <a:off x="457200" y="1340768"/>
            <a:ext cx="8229600" cy="4896544"/>
          </a:xfrm>
        </p:spPr>
        <p:txBody>
          <a:bodyPr>
            <a:noAutofit/>
          </a:bodyPr>
          <a:lstStyle/>
          <a:p>
            <a:pPr>
              <a:lnSpc>
                <a:spcPct val="110000"/>
              </a:lnSpc>
              <a:buFont typeface="Calibri" panose="020F0502020204030204" pitchFamily="34" charset="0"/>
              <a:buChar char="+"/>
            </a:pPr>
            <a:r>
              <a:rPr lang="fr-FR" sz="2800" dirty="0"/>
              <a:t>L</a:t>
            </a:r>
            <a:r>
              <a:rPr lang="fr-FR" sz="2800" dirty="0" smtClean="0"/>
              <a:t>iens avec </a:t>
            </a:r>
            <a:r>
              <a:rPr lang="fr-FR" sz="2800" dirty="0"/>
              <a:t>les collecteurs (stratégie de fidélisation) </a:t>
            </a:r>
          </a:p>
          <a:p>
            <a:pPr>
              <a:lnSpc>
                <a:spcPct val="110000"/>
              </a:lnSpc>
              <a:buFont typeface="Calibri" panose="020F0502020204030204" pitchFamily="34" charset="0"/>
              <a:buChar char="+"/>
            </a:pPr>
            <a:r>
              <a:rPr lang="fr-FR" sz="2800" dirty="0"/>
              <a:t>Contractualisation avec SOLANI</a:t>
            </a:r>
          </a:p>
          <a:p>
            <a:pPr>
              <a:lnSpc>
                <a:spcPct val="110000"/>
              </a:lnSpc>
              <a:buFont typeface="Calibri" panose="020F0502020204030204" pitchFamily="34" charset="0"/>
              <a:buChar char="-"/>
            </a:pPr>
            <a:r>
              <a:rPr lang="fr-FR" sz="2800" dirty="0"/>
              <a:t>Renforcement des compétences en gestion à poursuivre (surtout centre plus récent)</a:t>
            </a:r>
          </a:p>
          <a:p>
            <a:pPr>
              <a:lnSpc>
                <a:spcPct val="110000"/>
              </a:lnSpc>
              <a:buFont typeface="Calibri" panose="020F0502020204030204" pitchFamily="34" charset="0"/>
              <a:buChar char="-"/>
            </a:pPr>
            <a:r>
              <a:rPr lang="fr-FR" sz="2800" dirty="0" smtClean="0"/>
              <a:t>Rôle </a:t>
            </a:r>
            <a:r>
              <a:rPr lang="fr-FR" sz="2800" dirty="0"/>
              <a:t>de pilotage/contrôle des coopératives </a:t>
            </a:r>
            <a:r>
              <a:rPr lang="fr-FR" sz="2800" dirty="0" smtClean="0"/>
              <a:t>sur </a:t>
            </a:r>
            <a:r>
              <a:rPr lang="fr-FR" sz="2800" dirty="0"/>
              <a:t>les centres </a:t>
            </a:r>
            <a:r>
              <a:rPr lang="fr-FR" sz="2800" dirty="0" smtClean="0"/>
              <a:t>à clarifier/renforcer </a:t>
            </a:r>
            <a:endParaRPr lang="fr-FR" sz="2800" dirty="0"/>
          </a:p>
          <a:p>
            <a:pPr>
              <a:lnSpc>
                <a:spcPct val="110000"/>
              </a:lnSpc>
              <a:buFont typeface="Calibri" panose="020F0502020204030204" pitchFamily="34" charset="0"/>
              <a:buChar char="-"/>
            </a:pPr>
            <a:r>
              <a:rPr lang="fr-FR" sz="2800" dirty="0" smtClean="0"/>
              <a:t>Différenciation </a:t>
            </a:r>
            <a:r>
              <a:rPr lang="fr-FR" sz="2800" dirty="0"/>
              <a:t>des services pour les membres / non-membres </a:t>
            </a:r>
            <a:r>
              <a:rPr lang="fr-FR" sz="2800" dirty="0" smtClean="0"/>
              <a:t>à </a:t>
            </a:r>
            <a:r>
              <a:rPr lang="fr-FR" sz="2800" dirty="0"/>
              <a:t>renforcer  </a:t>
            </a:r>
          </a:p>
        </p:txBody>
      </p:sp>
    </p:spTree>
    <p:extLst>
      <p:ext uri="{BB962C8B-B14F-4D97-AF65-F5344CB8AC3E}">
        <p14:creationId xmlns:p14="http://schemas.microsoft.com/office/powerpoint/2010/main" val="26621827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L’impact </a:t>
            </a:r>
            <a:r>
              <a:rPr lang="fr-FR" dirty="0" smtClean="0"/>
              <a:t>sur la filière et les éleveurs</a:t>
            </a:r>
            <a:endParaRPr lang="fr-FR" dirty="0"/>
          </a:p>
        </p:txBody>
      </p:sp>
      <p:sp>
        <p:nvSpPr>
          <p:cNvPr id="3" name="Espace réservé du texte 2"/>
          <p:cNvSpPr>
            <a:spLocks noGrp="1"/>
          </p:cNvSpPr>
          <p:nvPr>
            <p:ph type="body" idx="1"/>
          </p:nvPr>
        </p:nvSpPr>
        <p:spPr/>
        <p:txBody>
          <a:bodyPr/>
          <a:lstStyle/>
          <a:p>
            <a:endParaRPr lang="fr-FR"/>
          </a:p>
        </p:txBody>
      </p:sp>
    </p:spTree>
    <p:extLst>
      <p:ext uri="{BB962C8B-B14F-4D97-AF65-F5344CB8AC3E}">
        <p14:creationId xmlns:p14="http://schemas.microsoft.com/office/powerpoint/2010/main" val="36694000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 niveau des éleveurs</a:t>
            </a:r>
            <a:endParaRPr lang="fr-FR" dirty="0"/>
          </a:p>
        </p:txBody>
      </p:sp>
      <p:sp>
        <p:nvSpPr>
          <p:cNvPr id="3" name="Espace réservé du contenu 2"/>
          <p:cNvSpPr>
            <a:spLocks noGrp="1"/>
          </p:cNvSpPr>
          <p:nvPr>
            <p:ph sz="quarter" idx="1"/>
          </p:nvPr>
        </p:nvSpPr>
        <p:spPr/>
        <p:txBody>
          <a:bodyPr>
            <a:normAutofit/>
          </a:bodyPr>
          <a:lstStyle/>
          <a:p>
            <a:r>
              <a:rPr lang="fr-FR" sz="3200" dirty="0" smtClean="0"/>
              <a:t>Reconnaissance de la valeur du lait cru</a:t>
            </a:r>
          </a:p>
          <a:p>
            <a:r>
              <a:rPr lang="fr-FR" sz="3200" dirty="0" smtClean="0"/>
              <a:t>Possibilité </a:t>
            </a:r>
            <a:r>
              <a:rPr lang="fr-FR" sz="3200" dirty="0"/>
              <a:t>de vendre du lait cru tous les </a:t>
            </a:r>
            <a:r>
              <a:rPr lang="fr-FR" sz="3200" dirty="0" smtClean="0"/>
              <a:t>jours, même si éloignés </a:t>
            </a:r>
            <a:r>
              <a:rPr lang="fr-FR" sz="3200" dirty="0"/>
              <a:t>de Niamey </a:t>
            </a:r>
            <a:endParaRPr lang="fr-FR" sz="3200" dirty="0" smtClean="0"/>
          </a:p>
          <a:p>
            <a:r>
              <a:rPr lang="fr-FR" sz="3200" dirty="0" smtClean="0"/>
              <a:t>Revenu régulier</a:t>
            </a:r>
          </a:p>
          <a:p>
            <a:r>
              <a:rPr lang="fr-FR" sz="3200" dirty="0" smtClean="0"/>
              <a:t>Gain de temps par livraison via collecteurs</a:t>
            </a:r>
          </a:p>
          <a:p>
            <a:r>
              <a:rPr lang="fr-FR" sz="3200" dirty="0" smtClean="0"/>
              <a:t>Accès aux intrants facilité</a:t>
            </a:r>
            <a:endParaRPr lang="fr-FR" sz="3200" dirty="0"/>
          </a:p>
        </p:txBody>
      </p:sp>
    </p:spTree>
    <p:extLst>
      <p:ext uri="{BB962C8B-B14F-4D97-AF65-F5344CB8AC3E}">
        <p14:creationId xmlns:p14="http://schemas.microsoft.com/office/powerpoint/2010/main" val="34222693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1556792"/>
            <a:ext cx="6768752" cy="3888431"/>
          </a:xfrm>
          <a:prstGeom prst="rect">
            <a:avLst/>
          </a:prstGeom>
          <a:noFill/>
        </p:spPr>
      </p:pic>
      <p:sp>
        <p:nvSpPr>
          <p:cNvPr id="4" name="Rectangle 3"/>
          <p:cNvSpPr/>
          <p:nvPr/>
        </p:nvSpPr>
        <p:spPr>
          <a:xfrm>
            <a:off x="1547664" y="5805264"/>
            <a:ext cx="4572000" cy="369332"/>
          </a:xfrm>
          <a:prstGeom prst="rect">
            <a:avLst/>
          </a:prstGeom>
        </p:spPr>
        <p:txBody>
          <a:bodyPr>
            <a:spAutoFit/>
          </a:bodyPr>
          <a:lstStyle/>
          <a:p>
            <a:r>
              <a:rPr lang="fr-FR" b="1" i="1" u="sng" dirty="0" smtClean="0"/>
              <a:t>Livraison </a:t>
            </a:r>
            <a:r>
              <a:rPr lang="fr-FR" b="1" i="1" u="sng" dirty="0"/>
              <a:t>du lait au centre de collecte</a:t>
            </a:r>
            <a:endParaRPr lang="fr-FR" dirty="0"/>
          </a:p>
        </p:txBody>
      </p:sp>
      <p:sp>
        <p:nvSpPr>
          <p:cNvPr id="5" name="Titre 1"/>
          <p:cNvSpPr txBox="1">
            <a:spLocks/>
          </p:cNvSpPr>
          <p:nvPr/>
        </p:nvSpPr>
        <p:spPr>
          <a:xfrm>
            <a:off x="457200" y="274638"/>
            <a:ext cx="8229600" cy="77809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dirty="0" smtClean="0"/>
              <a:t>Enquête de suivi 2015 (1)</a:t>
            </a:r>
            <a:endParaRPr lang="fr-FR" dirty="0"/>
          </a:p>
        </p:txBody>
      </p:sp>
    </p:spTree>
    <p:extLst>
      <p:ext uri="{BB962C8B-B14F-4D97-AF65-F5344CB8AC3E}">
        <p14:creationId xmlns:p14="http://schemas.microsoft.com/office/powerpoint/2010/main" val="3465933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de la présentation</a:t>
            </a:r>
            <a:endParaRPr lang="fr-FR" dirty="0"/>
          </a:p>
        </p:txBody>
      </p:sp>
      <p:sp>
        <p:nvSpPr>
          <p:cNvPr id="3" name="Espace réservé du contenu 2"/>
          <p:cNvSpPr>
            <a:spLocks noGrp="1"/>
          </p:cNvSpPr>
          <p:nvPr>
            <p:ph sz="quarter" idx="1"/>
          </p:nvPr>
        </p:nvSpPr>
        <p:spPr/>
        <p:txBody>
          <a:bodyPr/>
          <a:lstStyle/>
          <a:p>
            <a:pPr marL="514350" indent="-514350">
              <a:buFont typeface="+mj-lt"/>
              <a:buAutoNum type="arabicPeriod"/>
            </a:pPr>
            <a:r>
              <a:rPr lang="fr-FR" dirty="0" smtClean="0"/>
              <a:t>Les performances technico-économiques des centres et les perspectives</a:t>
            </a:r>
          </a:p>
          <a:p>
            <a:pPr marL="514350" indent="-514350">
              <a:buFont typeface="+mj-lt"/>
              <a:buAutoNum type="arabicPeriod"/>
            </a:pPr>
            <a:r>
              <a:rPr lang="fr-FR" dirty="0" smtClean="0"/>
              <a:t>Analyse de la viabilité des centres</a:t>
            </a:r>
          </a:p>
          <a:p>
            <a:pPr marL="514350" indent="-514350">
              <a:buFont typeface="+mj-lt"/>
              <a:buAutoNum type="arabicPeriod"/>
            </a:pPr>
            <a:r>
              <a:rPr lang="fr-FR" dirty="0" smtClean="0"/>
              <a:t>L’impact sur la filière et les éleveurs</a:t>
            </a:r>
          </a:p>
          <a:p>
            <a:pPr marL="514350" indent="-514350">
              <a:buFont typeface="+mj-lt"/>
              <a:buAutoNum type="arabicPeriod"/>
            </a:pPr>
            <a:r>
              <a:rPr lang="fr-FR" dirty="0" smtClean="0"/>
              <a:t>Conclusions et enseignements</a:t>
            </a:r>
          </a:p>
          <a:p>
            <a:endParaRPr lang="fr-FR" dirty="0"/>
          </a:p>
        </p:txBody>
      </p:sp>
    </p:spTree>
    <p:extLst>
      <p:ext uri="{BB962C8B-B14F-4D97-AF65-F5344CB8AC3E}">
        <p14:creationId xmlns:p14="http://schemas.microsoft.com/office/powerpoint/2010/main" val="23404988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title"/>
          </p:nvPr>
        </p:nvSpPr>
        <p:spPr>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dirty="0" smtClean="0"/>
              <a:t>Enquête de suivi 2015 (2)</a:t>
            </a:r>
            <a:endParaRPr lang="fr-FR" dirty="0"/>
          </a:p>
        </p:txBody>
      </p:sp>
      <p:sp>
        <p:nvSpPr>
          <p:cNvPr id="3" name="Espace réservé du contenu 2"/>
          <p:cNvSpPr>
            <a:spLocks noGrp="1"/>
          </p:cNvSpPr>
          <p:nvPr>
            <p:ph sz="quarter" idx="1"/>
          </p:nvPr>
        </p:nvSpPr>
        <p:spPr>
          <a:xfrm>
            <a:off x="611560" y="1447800"/>
            <a:ext cx="8075240" cy="4572000"/>
          </a:xfrm>
        </p:spPr>
        <p:txBody>
          <a:bodyPr>
            <a:noAutofit/>
          </a:bodyPr>
          <a:lstStyle/>
          <a:p>
            <a:r>
              <a:rPr lang="fr-FR" sz="2800" dirty="0" smtClean="0"/>
              <a:t>53</a:t>
            </a:r>
            <a:r>
              <a:rPr lang="fr-FR" sz="2800" dirty="0"/>
              <a:t>% des enquêtés </a:t>
            </a:r>
            <a:r>
              <a:rPr lang="fr-FR" sz="2800" dirty="0" smtClean="0"/>
              <a:t>satisfaits du prix </a:t>
            </a:r>
            <a:r>
              <a:rPr lang="fr-FR" sz="2800" dirty="0"/>
              <a:t>de vente </a:t>
            </a:r>
            <a:r>
              <a:rPr lang="fr-FR" sz="2800" dirty="0" smtClean="0"/>
              <a:t>; 44</a:t>
            </a:r>
            <a:r>
              <a:rPr lang="fr-FR" sz="2800" dirty="0"/>
              <a:t>% </a:t>
            </a:r>
            <a:r>
              <a:rPr lang="fr-FR" sz="2800" dirty="0" smtClean="0"/>
              <a:t>le </a:t>
            </a:r>
            <a:r>
              <a:rPr lang="fr-FR" sz="2800" dirty="0"/>
              <a:t>perçoivent en deçà de leur attente</a:t>
            </a:r>
          </a:p>
          <a:p>
            <a:r>
              <a:rPr lang="fr-FR" sz="2800" dirty="0" smtClean="0"/>
              <a:t>94% des enquêtés satisfaits du terme </a:t>
            </a:r>
            <a:r>
              <a:rPr lang="fr-FR" sz="2800" dirty="0"/>
              <a:t>de l’échange Lait-Son </a:t>
            </a:r>
            <a:endParaRPr lang="fr-FR" sz="2800" dirty="0" smtClean="0"/>
          </a:p>
          <a:p>
            <a:r>
              <a:rPr lang="fr-FR" sz="2800" dirty="0" smtClean="0"/>
              <a:t>60 des enquêtés : perception positive de l’augmentation </a:t>
            </a:r>
            <a:r>
              <a:rPr lang="fr-FR" sz="2800" dirty="0"/>
              <a:t>du revenu tiré de la vente du </a:t>
            </a:r>
            <a:r>
              <a:rPr lang="fr-FR" sz="2800" dirty="0" smtClean="0"/>
              <a:t>lait</a:t>
            </a:r>
            <a:endParaRPr lang="fr-FR" sz="2800" dirty="0"/>
          </a:p>
          <a:p>
            <a:r>
              <a:rPr lang="fr-FR" sz="2800" dirty="0" smtClean="0"/>
              <a:t>La </a:t>
            </a:r>
            <a:r>
              <a:rPr lang="fr-FR" sz="2800" dirty="0"/>
              <a:t>moyenne du revenu issu de la vente du lait est de 3372 FCFA par personne par semaine (3820 F pour les femmes, 3213 F pour les hommes). </a:t>
            </a:r>
          </a:p>
        </p:txBody>
      </p:sp>
    </p:spTree>
    <p:extLst>
      <p:ext uri="{BB962C8B-B14F-4D97-AF65-F5344CB8AC3E}">
        <p14:creationId xmlns:p14="http://schemas.microsoft.com/office/powerpoint/2010/main" val="19816386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Au niveau de la </a:t>
            </a:r>
            <a:r>
              <a:rPr lang="fr-FR" dirty="0" smtClean="0"/>
              <a:t>filière</a:t>
            </a:r>
            <a:endParaRPr lang="fr-FR" dirty="0"/>
          </a:p>
        </p:txBody>
      </p:sp>
      <p:sp>
        <p:nvSpPr>
          <p:cNvPr id="3" name="Espace réservé du contenu 2"/>
          <p:cNvSpPr>
            <a:spLocks noGrp="1"/>
          </p:cNvSpPr>
          <p:nvPr>
            <p:ph sz="quarter" idx="1"/>
          </p:nvPr>
        </p:nvSpPr>
        <p:spPr/>
        <p:txBody>
          <a:bodyPr>
            <a:noAutofit/>
          </a:bodyPr>
          <a:lstStyle/>
          <a:p>
            <a:pPr>
              <a:lnSpc>
                <a:spcPct val="110000"/>
              </a:lnSpc>
            </a:pPr>
            <a:r>
              <a:rPr lang="fr-FR" sz="3200" dirty="0" smtClean="0"/>
              <a:t>Contribution des centres commence </a:t>
            </a:r>
            <a:r>
              <a:rPr lang="fr-FR" sz="3200" dirty="0"/>
              <a:t>à être </a:t>
            </a:r>
            <a:r>
              <a:rPr lang="fr-FR" sz="3200" dirty="0" smtClean="0"/>
              <a:t>significative (mais inférieure </a:t>
            </a:r>
            <a:r>
              <a:rPr lang="fr-FR" sz="3200" dirty="0"/>
              <a:t>à la demande) </a:t>
            </a:r>
            <a:endParaRPr lang="fr-FR" sz="3200" dirty="0" smtClean="0"/>
          </a:p>
          <a:p>
            <a:pPr>
              <a:lnSpc>
                <a:spcPct val="110000"/>
              </a:lnSpc>
            </a:pPr>
            <a:r>
              <a:rPr lang="fr-FR" sz="3200" dirty="0" smtClean="0"/>
              <a:t>Plusieurs centaines d’éleveurs alimentent les centres </a:t>
            </a:r>
          </a:p>
          <a:p>
            <a:pPr>
              <a:lnSpc>
                <a:spcPct val="110000"/>
              </a:lnSpc>
            </a:pPr>
            <a:r>
              <a:rPr lang="fr-FR" sz="3200" dirty="0"/>
              <a:t>N</a:t>
            </a:r>
            <a:r>
              <a:rPr lang="fr-FR" sz="3200" dirty="0" smtClean="0"/>
              <a:t>ombre </a:t>
            </a:r>
            <a:r>
              <a:rPr lang="fr-FR" sz="3200" dirty="0"/>
              <a:t>croissant de </a:t>
            </a:r>
            <a:r>
              <a:rPr lang="fr-FR" sz="3200" dirty="0" smtClean="0"/>
              <a:t>collecteurs, plus fidélisés (appui à l’installation, crédit </a:t>
            </a:r>
            <a:r>
              <a:rPr lang="fr-FR" sz="3200" dirty="0"/>
              <a:t>pour achat de </a:t>
            </a:r>
            <a:r>
              <a:rPr lang="fr-FR" sz="3200" dirty="0" smtClean="0"/>
              <a:t>motos)</a:t>
            </a:r>
          </a:p>
          <a:p>
            <a:endParaRPr lang="fr-FR" sz="3200" dirty="0"/>
          </a:p>
        </p:txBody>
      </p:sp>
    </p:spTree>
    <p:extLst>
      <p:ext uri="{BB962C8B-B14F-4D97-AF65-F5344CB8AC3E}">
        <p14:creationId xmlns:p14="http://schemas.microsoft.com/office/powerpoint/2010/main" val="41840427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concertation entre acteurs</a:t>
            </a:r>
            <a:endParaRPr lang="fr-FR" dirty="0"/>
          </a:p>
        </p:txBody>
      </p:sp>
      <p:sp>
        <p:nvSpPr>
          <p:cNvPr id="3" name="Espace réservé du contenu 2"/>
          <p:cNvSpPr>
            <a:spLocks noGrp="1"/>
          </p:cNvSpPr>
          <p:nvPr>
            <p:ph sz="quarter" idx="1"/>
          </p:nvPr>
        </p:nvSpPr>
        <p:spPr>
          <a:xfrm>
            <a:off x="457200" y="1600200"/>
            <a:ext cx="8229600" cy="4781128"/>
          </a:xfrm>
        </p:spPr>
        <p:txBody>
          <a:bodyPr>
            <a:normAutofit/>
          </a:bodyPr>
          <a:lstStyle/>
          <a:p>
            <a:pPr>
              <a:lnSpc>
                <a:spcPct val="110000"/>
              </a:lnSpc>
            </a:pPr>
            <a:r>
              <a:rPr lang="fr-FR" sz="2800" dirty="0" smtClean="0"/>
              <a:t>Partage des revenus collecteurs/producteurs plus équitable (transparence dans les négociations)</a:t>
            </a:r>
          </a:p>
          <a:p>
            <a:pPr>
              <a:lnSpc>
                <a:spcPct val="110000"/>
              </a:lnSpc>
            </a:pPr>
            <a:r>
              <a:rPr lang="fr-FR" sz="2800" dirty="0" smtClean="0"/>
              <a:t>Partenariat entre coopératives et industriel pour développer nouvelle gamme de produits</a:t>
            </a:r>
          </a:p>
          <a:p>
            <a:pPr>
              <a:lnSpc>
                <a:spcPct val="110000"/>
              </a:lnSpc>
            </a:pPr>
            <a:r>
              <a:rPr lang="fr-FR" sz="2800" dirty="0" smtClean="0"/>
              <a:t>Concertation entre coopératives se développe</a:t>
            </a:r>
          </a:p>
          <a:p>
            <a:pPr>
              <a:lnSpc>
                <a:spcPct val="110000"/>
              </a:lnSpc>
            </a:pPr>
            <a:r>
              <a:rPr lang="fr-FR" sz="2800" dirty="0" smtClean="0"/>
              <a:t>Cadre de concertation avec collectivités locales</a:t>
            </a:r>
          </a:p>
          <a:p>
            <a:pPr>
              <a:lnSpc>
                <a:spcPct val="110000"/>
              </a:lnSpc>
            </a:pPr>
            <a:r>
              <a:rPr lang="fr-FR" sz="2800" dirty="0" smtClean="0"/>
              <a:t>Plate-forme d’innovation : dialogue Etat/acteurs de la filière</a:t>
            </a:r>
            <a:endParaRPr lang="fr-FR" sz="2800" dirty="0"/>
          </a:p>
        </p:txBody>
      </p:sp>
    </p:spTree>
    <p:extLst>
      <p:ext uri="{BB962C8B-B14F-4D97-AF65-F5344CB8AC3E}">
        <p14:creationId xmlns:p14="http://schemas.microsoft.com/office/powerpoint/2010/main" val="8594796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r>
              <a:rPr lang="fr-FR" dirty="0"/>
              <a:t>O</a:t>
            </a:r>
            <a:r>
              <a:rPr lang="fr-FR" dirty="0" smtClean="0"/>
              <a:t>pportunités pour les femmes</a:t>
            </a:r>
            <a:endParaRPr lang="fr-FR" dirty="0"/>
          </a:p>
        </p:txBody>
      </p:sp>
      <p:sp>
        <p:nvSpPr>
          <p:cNvPr id="3" name="Espace réservé du contenu 2"/>
          <p:cNvSpPr>
            <a:spLocks noGrp="1"/>
          </p:cNvSpPr>
          <p:nvPr>
            <p:ph sz="quarter" idx="1"/>
          </p:nvPr>
        </p:nvSpPr>
        <p:spPr/>
        <p:txBody>
          <a:bodyPr>
            <a:normAutofit/>
          </a:bodyPr>
          <a:lstStyle/>
          <a:p>
            <a:r>
              <a:rPr lang="fr-FR" sz="2800" dirty="0" smtClean="0"/>
              <a:t>Perception des femmes positive sur revenu du lait pour la famille, diminution des méventes</a:t>
            </a:r>
            <a:endParaRPr lang="fr-FR" sz="2800" dirty="0"/>
          </a:p>
          <a:p>
            <a:r>
              <a:rPr lang="fr-FR" sz="2800" dirty="0" smtClean="0"/>
              <a:t>Allège le travail (transformation, transport, temps passé au marché)</a:t>
            </a:r>
          </a:p>
          <a:p>
            <a:r>
              <a:rPr lang="fr-FR" sz="2800" dirty="0" smtClean="0"/>
              <a:t>Groupes de vente d’aliment du bétail, groupes de collecte et vente collective du lait cru</a:t>
            </a:r>
          </a:p>
          <a:p>
            <a:r>
              <a:rPr lang="fr-FR" sz="2800" dirty="0"/>
              <a:t>D</a:t>
            </a:r>
            <a:r>
              <a:rPr lang="fr-FR" sz="2800" dirty="0" smtClean="0"/>
              <a:t>isposent </a:t>
            </a:r>
            <a:r>
              <a:rPr lang="fr-FR" sz="2800" dirty="0"/>
              <a:t>toujours du lait de la traite du </a:t>
            </a:r>
            <a:r>
              <a:rPr lang="fr-FR" sz="2800" dirty="0" smtClean="0"/>
              <a:t>soir</a:t>
            </a:r>
          </a:p>
          <a:p>
            <a:r>
              <a:rPr lang="fr-FR" sz="2800" dirty="0" smtClean="0"/>
              <a:t>Autres AGR mises en place en lien avec IMF</a:t>
            </a:r>
          </a:p>
        </p:txBody>
      </p:sp>
    </p:spTree>
    <p:extLst>
      <p:ext uri="{BB962C8B-B14F-4D97-AF65-F5344CB8AC3E}">
        <p14:creationId xmlns:p14="http://schemas.microsoft.com/office/powerpoint/2010/main" val="40373801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4. Conclusions </a:t>
            </a:r>
            <a:r>
              <a:rPr lang="fr-FR" dirty="0" smtClean="0"/>
              <a:t>et enseignements</a:t>
            </a:r>
            <a:endParaRPr lang="fr-FR" dirty="0"/>
          </a:p>
        </p:txBody>
      </p:sp>
      <p:sp>
        <p:nvSpPr>
          <p:cNvPr id="3" name="Espace réservé du texte 2"/>
          <p:cNvSpPr>
            <a:spLocks noGrp="1"/>
          </p:cNvSpPr>
          <p:nvPr>
            <p:ph type="body" idx="1"/>
          </p:nvPr>
        </p:nvSpPr>
        <p:spPr/>
        <p:txBody>
          <a:bodyPr/>
          <a:lstStyle/>
          <a:p>
            <a:endParaRPr lang="fr-FR"/>
          </a:p>
        </p:txBody>
      </p:sp>
    </p:spTree>
    <p:extLst>
      <p:ext uri="{BB962C8B-B14F-4D97-AF65-F5344CB8AC3E}">
        <p14:creationId xmlns:p14="http://schemas.microsoft.com/office/powerpoint/2010/main" val="8019163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Des performances </a:t>
            </a:r>
            <a:r>
              <a:rPr lang="fr-FR" sz="3200" dirty="0" smtClean="0"/>
              <a:t>encourageantes pour </a:t>
            </a:r>
            <a:r>
              <a:rPr lang="fr-FR" sz="3200" dirty="0"/>
              <a:t>les deux centres de </a:t>
            </a:r>
            <a:r>
              <a:rPr lang="fr-FR" sz="3200" dirty="0" smtClean="0"/>
              <a:t>collecte </a:t>
            </a:r>
            <a:endParaRPr lang="fr-FR" sz="3200" dirty="0"/>
          </a:p>
        </p:txBody>
      </p:sp>
      <p:sp>
        <p:nvSpPr>
          <p:cNvPr id="3" name="Espace réservé du contenu 2"/>
          <p:cNvSpPr>
            <a:spLocks noGrp="1"/>
          </p:cNvSpPr>
          <p:nvPr>
            <p:ph sz="quarter" idx="1"/>
          </p:nvPr>
        </p:nvSpPr>
        <p:spPr>
          <a:xfrm>
            <a:off x="395536" y="1447800"/>
            <a:ext cx="8291264" cy="4572000"/>
          </a:xfrm>
        </p:spPr>
        <p:txBody>
          <a:bodyPr>
            <a:noAutofit/>
          </a:bodyPr>
          <a:lstStyle/>
          <a:p>
            <a:r>
              <a:rPr lang="fr-FR" sz="2800" dirty="0" err="1"/>
              <a:t>Hamdallaye</a:t>
            </a:r>
            <a:r>
              <a:rPr lang="fr-FR" sz="2800" dirty="0"/>
              <a:t> et </a:t>
            </a:r>
            <a:r>
              <a:rPr lang="fr-FR" sz="2800" dirty="0" err="1"/>
              <a:t>Kollo</a:t>
            </a:r>
            <a:r>
              <a:rPr lang="fr-FR" sz="2800" dirty="0"/>
              <a:t> </a:t>
            </a:r>
            <a:r>
              <a:rPr lang="fr-FR" sz="2800" dirty="0" smtClean="0"/>
              <a:t>les </a:t>
            </a:r>
            <a:r>
              <a:rPr lang="fr-FR" sz="2800" dirty="0"/>
              <a:t>plus grands centres de collecte de lait cru </a:t>
            </a:r>
            <a:r>
              <a:rPr lang="fr-FR" sz="2800" dirty="0" smtClean="0"/>
              <a:t>au Niger </a:t>
            </a:r>
          </a:p>
          <a:p>
            <a:r>
              <a:rPr lang="fr-FR" sz="2800" dirty="0"/>
              <a:t>Nombre élevé d’éleveurs et de collecteurs</a:t>
            </a:r>
            <a:endParaRPr lang="fr-FR" sz="2800" dirty="0" smtClean="0"/>
          </a:p>
          <a:p>
            <a:r>
              <a:rPr lang="fr-FR" sz="2800" dirty="0" smtClean="0"/>
              <a:t>En </a:t>
            </a:r>
            <a:r>
              <a:rPr lang="fr-FR" sz="2800" dirty="0"/>
              <a:t>pic de </a:t>
            </a:r>
            <a:r>
              <a:rPr lang="fr-FR" sz="2800" dirty="0" smtClean="0"/>
              <a:t>collecte, chacun </a:t>
            </a:r>
            <a:r>
              <a:rPr lang="fr-FR" sz="2800" dirty="0"/>
              <a:t>plus de 1.000 litres / </a:t>
            </a:r>
            <a:r>
              <a:rPr lang="fr-FR" sz="2800" dirty="0" smtClean="0"/>
              <a:t>jour</a:t>
            </a:r>
          </a:p>
          <a:p>
            <a:r>
              <a:rPr lang="fr-FR" sz="2800" dirty="0" smtClean="0"/>
              <a:t>Volumes </a:t>
            </a:r>
            <a:r>
              <a:rPr lang="fr-FR" sz="2800" dirty="0"/>
              <a:t>collectés </a:t>
            </a:r>
            <a:r>
              <a:rPr lang="fr-FR" sz="2800" dirty="0" smtClean="0"/>
              <a:t>devraient </a:t>
            </a:r>
            <a:r>
              <a:rPr lang="fr-FR" sz="2800" dirty="0"/>
              <a:t>continuer à </a:t>
            </a:r>
            <a:r>
              <a:rPr lang="fr-FR" sz="2800" dirty="0" smtClean="0"/>
              <a:t>augmenter </a:t>
            </a:r>
          </a:p>
          <a:p>
            <a:r>
              <a:rPr lang="fr-FR" sz="2800" dirty="0"/>
              <a:t>Qualité du lait en amélioration et reconnue par </a:t>
            </a:r>
            <a:r>
              <a:rPr lang="fr-FR" sz="2800" dirty="0" smtClean="0"/>
              <a:t>l’acheteur</a:t>
            </a:r>
          </a:p>
          <a:p>
            <a:r>
              <a:rPr lang="fr-FR" sz="2800" dirty="0" smtClean="0"/>
              <a:t>Forte </a:t>
            </a:r>
            <a:r>
              <a:rPr lang="fr-FR" sz="2800" dirty="0"/>
              <a:t>demande en lait cru sur Niamey </a:t>
            </a:r>
            <a:r>
              <a:rPr lang="fr-FR" sz="2800" dirty="0" smtClean="0"/>
              <a:t>toujours </a:t>
            </a:r>
            <a:r>
              <a:rPr lang="fr-FR" sz="2800" dirty="0"/>
              <a:t>pas satisfaite </a:t>
            </a:r>
            <a:r>
              <a:rPr lang="fr-FR" sz="2800" dirty="0" smtClean="0"/>
              <a:t>= opportunité </a:t>
            </a:r>
            <a:r>
              <a:rPr lang="fr-FR" sz="2800" dirty="0"/>
              <a:t>pour les éleveurs </a:t>
            </a:r>
          </a:p>
        </p:txBody>
      </p:sp>
    </p:spTree>
    <p:extLst>
      <p:ext uri="{BB962C8B-B14F-4D97-AF65-F5344CB8AC3E}">
        <p14:creationId xmlns:p14="http://schemas.microsoft.com/office/powerpoint/2010/main" val="251427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fontScale="90000"/>
          </a:bodyPr>
          <a:lstStyle/>
          <a:p>
            <a:r>
              <a:rPr lang="fr-FR" dirty="0" smtClean="0"/>
              <a:t>Les éléments d’un modèle innovant </a:t>
            </a:r>
            <a:endParaRPr lang="fr-FR" dirty="0"/>
          </a:p>
        </p:txBody>
      </p:sp>
      <p:sp>
        <p:nvSpPr>
          <p:cNvPr id="3" name="Espace réservé du contenu 2"/>
          <p:cNvSpPr>
            <a:spLocks noGrp="1"/>
          </p:cNvSpPr>
          <p:nvPr>
            <p:ph sz="quarter" idx="1"/>
          </p:nvPr>
        </p:nvSpPr>
        <p:spPr/>
        <p:txBody>
          <a:bodyPr>
            <a:noAutofit/>
          </a:bodyPr>
          <a:lstStyle/>
          <a:p>
            <a:r>
              <a:rPr lang="fr-FR" sz="2800" dirty="0" smtClean="0"/>
              <a:t>« </a:t>
            </a:r>
            <a:r>
              <a:rPr lang="fr-FR" sz="2800" dirty="0"/>
              <a:t>C</a:t>
            </a:r>
            <a:r>
              <a:rPr lang="fr-FR" sz="2800" dirty="0" smtClean="0"/>
              <a:t>entre </a:t>
            </a:r>
            <a:r>
              <a:rPr lang="fr-FR" sz="2800" dirty="0"/>
              <a:t>multiservices paysan </a:t>
            </a:r>
            <a:r>
              <a:rPr lang="fr-FR" sz="2800" dirty="0" smtClean="0"/>
              <a:t>»</a:t>
            </a:r>
          </a:p>
          <a:p>
            <a:r>
              <a:rPr lang="fr-FR" sz="2800" dirty="0"/>
              <a:t>Proximité géographique entre centre de collecte et </a:t>
            </a:r>
            <a:r>
              <a:rPr lang="fr-FR" sz="2800" dirty="0" smtClean="0"/>
              <a:t>producteurs</a:t>
            </a:r>
          </a:p>
          <a:p>
            <a:r>
              <a:rPr lang="fr-FR" sz="2800" dirty="0" smtClean="0"/>
              <a:t>Faible technicité des équipements et des </a:t>
            </a:r>
            <a:r>
              <a:rPr lang="fr-FR" sz="2800" dirty="0" err="1" smtClean="0"/>
              <a:t>process</a:t>
            </a:r>
            <a:endParaRPr lang="fr-FR" sz="2800" dirty="0"/>
          </a:p>
          <a:p>
            <a:r>
              <a:rPr lang="fr-FR" sz="2800" dirty="0" smtClean="0"/>
              <a:t>Débouchés importants via industrie</a:t>
            </a:r>
          </a:p>
          <a:p>
            <a:r>
              <a:rPr lang="fr-FR" sz="2800" dirty="0" smtClean="0"/>
              <a:t>Relations entre acteurs formalisées (avec acheteur et avec collecteurs)</a:t>
            </a:r>
          </a:p>
          <a:p>
            <a:r>
              <a:rPr lang="fr-FR" sz="2800" dirty="0" smtClean="0"/>
              <a:t>Cadres </a:t>
            </a:r>
            <a:r>
              <a:rPr lang="fr-FR" sz="2800" dirty="0"/>
              <a:t>de concertation locaux en lien avec les </a:t>
            </a:r>
            <a:r>
              <a:rPr lang="fr-FR" sz="2800" dirty="0" smtClean="0"/>
              <a:t>autorités</a:t>
            </a:r>
          </a:p>
        </p:txBody>
      </p:sp>
    </p:spTree>
    <p:extLst>
      <p:ext uri="{BB962C8B-B14F-4D97-AF65-F5344CB8AC3E}">
        <p14:creationId xmlns:p14="http://schemas.microsoft.com/office/powerpoint/2010/main" val="35023712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r>
              <a:rPr lang="fr-FR" dirty="0"/>
              <a:t>Modèle </a:t>
            </a:r>
            <a:r>
              <a:rPr lang="fr-FR" dirty="0" smtClean="0"/>
              <a:t>technique (1) </a:t>
            </a:r>
            <a:r>
              <a:rPr lang="fr-FR" dirty="0"/>
              <a:t>	</a:t>
            </a:r>
          </a:p>
        </p:txBody>
      </p:sp>
      <p:sp>
        <p:nvSpPr>
          <p:cNvPr id="3" name="Espace réservé du contenu 2"/>
          <p:cNvSpPr>
            <a:spLocks noGrp="1"/>
          </p:cNvSpPr>
          <p:nvPr>
            <p:ph sz="quarter" idx="1"/>
          </p:nvPr>
        </p:nvSpPr>
        <p:spPr>
          <a:xfrm>
            <a:off x="457200" y="1268760"/>
            <a:ext cx="8229600" cy="5040560"/>
          </a:xfrm>
        </p:spPr>
        <p:txBody>
          <a:bodyPr>
            <a:normAutofit fontScale="32500" lnSpcReduction="20000"/>
          </a:bodyPr>
          <a:lstStyle/>
          <a:p>
            <a:endParaRPr lang="fr-FR" sz="3600" dirty="0"/>
          </a:p>
          <a:p>
            <a:r>
              <a:rPr lang="fr-FR" sz="8600" dirty="0"/>
              <a:t>Centre multiservices : approvisionnement </a:t>
            </a:r>
            <a:r>
              <a:rPr lang="fr-FR" sz="8600" dirty="0" smtClean="0"/>
              <a:t>aliments + </a:t>
            </a:r>
            <a:r>
              <a:rPr lang="fr-FR" sz="8600" dirty="0"/>
              <a:t>collecte </a:t>
            </a:r>
            <a:r>
              <a:rPr lang="fr-FR" sz="8600" dirty="0" smtClean="0"/>
              <a:t>lait + </a:t>
            </a:r>
            <a:r>
              <a:rPr lang="fr-FR" sz="8600" dirty="0"/>
              <a:t>conseil technique </a:t>
            </a:r>
          </a:p>
          <a:p>
            <a:pPr marL="0" indent="0">
              <a:buNone/>
            </a:pPr>
            <a:endParaRPr lang="fr-FR" sz="8600" dirty="0" smtClean="0"/>
          </a:p>
          <a:p>
            <a:pPr marL="0" indent="0">
              <a:buNone/>
            </a:pPr>
            <a:r>
              <a:rPr lang="fr-FR" sz="8600" u="sng" dirty="0" smtClean="0"/>
              <a:t>Pour </a:t>
            </a:r>
            <a:r>
              <a:rPr lang="fr-FR" sz="8600" u="sng" dirty="0"/>
              <a:t>l’activité lait : </a:t>
            </a:r>
          </a:p>
          <a:p>
            <a:r>
              <a:rPr lang="fr-FR" sz="8600" dirty="0" smtClean="0"/>
              <a:t>Basé </a:t>
            </a:r>
            <a:r>
              <a:rPr lang="fr-FR" sz="8600" dirty="0"/>
              <a:t>sur un bassin de production </a:t>
            </a:r>
            <a:r>
              <a:rPr lang="fr-FR" sz="8600" dirty="0" smtClean="0"/>
              <a:t>: diminution des risques  </a:t>
            </a:r>
            <a:endParaRPr lang="fr-FR" sz="8600" dirty="0"/>
          </a:p>
          <a:p>
            <a:r>
              <a:rPr lang="fr-FR" sz="8600" dirty="0" smtClean="0"/>
              <a:t>Liaison </a:t>
            </a:r>
            <a:r>
              <a:rPr lang="fr-FR" sz="8600" dirty="0"/>
              <a:t>à l’aval avec un industriel (contractualisé ou non) </a:t>
            </a:r>
          </a:p>
          <a:p>
            <a:r>
              <a:rPr lang="fr-FR" sz="8600" dirty="0" smtClean="0"/>
              <a:t>Collecte </a:t>
            </a:r>
            <a:r>
              <a:rPr lang="fr-FR" sz="8600" dirty="0"/>
              <a:t>journalière </a:t>
            </a:r>
            <a:r>
              <a:rPr lang="fr-FR" sz="8600" dirty="0" smtClean="0"/>
              <a:t>potentiellement importante : demande compétences de gestion</a:t>
            </a:r>
            <a:endParaRPr lang="fr-FR" sz="8600" dirty="0"/>
          </a:p>
          <a:p>
            <a:r>
              <a:rPr lang="fr-FR" sz="8600" dirty="0" smtClean="0"/>
              <a:t>Collecteurs privés </a:t>
            </a:r>
            <a:r>
              <a:rPr lang="fr-FR" sz="8600" dirty="0"/>
              <a:t>indépendants mais fidélisés </a:t>
            </a:r>
          </a:p>
        </p:txBody>
      </p:sp>
    </p:spTree>
    <p:extLst>
      <p:ext uri="{BB962C8B-B14F-4D97-AF65-F5344CB8AC3E}">
        <p14:creationId xmlns:p14="http://schemas.microsoft.com/office/powerpoint/2010/main" val="25506151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lstStyle/>
          <a:p>
            <a:r>
              <a:rPr lang="fr-FR" dirty="0"/>
              <a:t>Modèle technique </a:t>
            </a:r>
            <a:r>
              <a:rPr lang="fr-FR" dirty="0" smtClean="0"/>
              <a:t>(2)</a:t>
            </a:r>
            <a:endParaRPr lang="fr-FR" dirty="0"/>
          </a:p>
        </p:txBody>
      </p:sp>
      <p:sp>
        <p:nvSpPr>
          <p:cNvPr id="3" name="Espace réservé du contenu 2"/>
          <p:cNvSpPr>
            <a:spLocks noGrp="1"/>
          </p:cNvSpPr>
          <p:nvPr>
            <p:ph sz="quarter" idx="1"/>
          </p:nvPr>
        </p:nvSpPr>
        <p:spPr/>
        <p:txBody>
          <a:bodyPr>
            <a:normAutofit/>
          </a:bodyPr>
          <a:lstStyle/>
          <a:p>
            <a:pPr marL="0" indent="0">
              <a:buNone/>
            </a:pPr>
            <a:r>
              <a:rPr lang="fr-FR" sz="2800" u="sng" dirty="0"/>
              <a:t>Pour l’activité BAB : </a:t>
            </a:r>
          </a:p>
          <a:p>
            <a:r>
              <a:rPr lang="fr-FR" sz="2800" dirty="0" smtClean="0"/>
              <a:t>FDR : projet + crédit bancaire</a:t>
            </a:r>
            <a:endParaRPr lang="fr-FR" sz="2800" dirty="0"/>
          </a:p>
          <a:p>
            <a:r>
              <a:rPr lang="fr-FR" sz="2800" dirty="0"/>
              <a:t>Achat sur le marché local et international</a:t>
            </a:r>
          </a:p>
          <a:p>
            <a:r>
              <a:rPr lang="fr-FR" sz="2800" dirty="0" smtClean="0"/>
              <a:t>Accès </a:t>
            </a:r>
            <a:r>
              <a:rPr lang="fr-FR" sz="2800" dirty="0"/>
              <a:t>à l’aliment du bétail </a:t>
            </a:r>
            <a:r>
              <a:rPr lang="fr-FR" sz="2800" dirty="0" smtClean="0"/>
              <a:t>pour les membres et non membres</a:t>
            </a:r>
            <a:endParaRPr lang="fr-FR" sz="2800" dirty="0"/>
          </a:p>
          <a:p>
            <a:endParaRPr lang="fr-FR" sz="2800" dirty="0"/>
          </a:p>
          <a:p>
            <a:pPr marL="0" indent="0">
              <a:buNone/>
            </a:pPr>
            <a:r>
              <a:rPr lang="fr-FR" sz="2800" u="sng" dirty="0"/>
              <a:t>Pour l’activité conseil : </a:t>
            </a:r>
          </a:p>
          <a:p>
            <a:r>
              <a:rPr lang="fr-FR" sz="2800" dirty="0"/>
              <a:t>Actuellement faite via </a:t>
            </a:r>
            <a:r>
              <a:rPr lang="fr-FR" sz="2800" dirty="0" smtClean="0"/>
              <a:t>projet</a:t>
            </a:r>
            <a:endParaRPr lang="fr-FR" sz="2800" dirty="0"/>
          </a:p>
          <a:p>
            <a:endParaRPr lang="fr-FR" sz="2800" dirty="0"/>
          </a:p>
        </p:txBody>
      </p:sp>
    </p:spTree>
    <p:extLst>
      <p:ext uri="{BB962C8B-B14F-4D97-AF65-F5344CB8AC3E}">
        <p14:creationId xmlns:p14="http://schemas.microsoft.com/office/powerpoint/2010/main" val="39708591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fontScale="90000"/>
          </a:bodyPr>
          <a:lstStyle/>
          <a:p>
            <a:r>
              <a:rPr lang="fr-FR" dirty="0"/>
              <a:t>Modèle économique et financier 	</a:t>
            </a:r>
          </a:p>
        </p:txBody>
      </p:sp>
      <p:sp>
        <p:nvSpPr>
          <p:cNvPr id="3" name="Espace réservé du contenu 2"/>
          <p:cNvSpPr>
            <a:spLocks noGrp="1"/>
          </p:cNvSpPr>
          <p:nvPr>
            <p:ph sz="quarter" idx="1"/>
          </p:nvPr>
        </p:nvSpPr>
        <p:spPr/>
        <p:txBody>
          <a:bodyPr>
            <a:normAutofit/>
          </a:bodyPr>
          <a:lstStyle/>
          <a:p>
            <a:r>
              <a:rPr lang="fr-FR" sz="2800" dirty="0" smtClean="0"/>
              <a:t>CA élevé, marge/litre faible mais débouché assuré avec l’industrie</a:t>
            </a:r>
          </a:p>
          <a:p>
            <a:r>
              <a:rPr lang="fr-FR" sz="2800" dirty="0" smtClean="0"/>
              <a:t>BAB importante pour la rentabilité du dispositif</a:t>
            </a:r>
          </a:p>
          <a:p>
            <a:r>
              <a:rPr lang="fr-FR" sz="2800" dirty="0" smtClean="0"/>
              <a:t>Collecte </a:t>
            </a:r>
            <a:r>
              <a:rPr lang="fr-FR" sz="2800" dirty="0"/>
              <a:t>et </a:t>
            </a:r>
            <a:r>
              <a:rPr lang="fr-FR" sz="2800" dirty="0" smtClean="0"/>
              <a:t>BAB pourraient </a:t>
            </a:r>
            <a:r>
              <a:rPr lang="fr-FR" sz="2800" dirty="0"/>
              <a:t>à terme financer le conseil technico-économique aux </a:t>
            </a:r>
            <a:r>
              <a:rPr lang="fr-FR" sz="2800" dirty="0" smtClean="0"/>
              <a:t>éleveurs</a:t>
            </a:r>
            <a:endParaRPr lang="fr-FR" sz="2800" dirty="0"/>
          </a:p>
        </p:txBody>
      </p:sp>
    </p:spTree>
    <p:extLst>
      <p:ext uri="{BB962C8B-B14F-4D97-AF65-F5344CB8AC3E}">
        <p14:creationId xmlns:p14="http://schemas.microsoft.com/office/powerpoint/2010/main" val="3458715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dirty="0" smtClean="0"/>
              <a:t>1. Les </a:t>
            </a:r>
            <a:r>
              <a:rPr lang="fr-FR" sz="3100" dirty="0"/>
              <a:t>performances </a:t>
            </a:r>
            <a:r>
              <a:rPr lang="fr-FR" sz="3100" dirty="0" smtClean="0"/>
              <a:t>technico-économiques des centres et les perspectives</a:t>
            </a:r>
            <a:r>
              <a:rPr lang="fr-FR" dirty="0"/>
              <a:t/>
            </a:r>
            <a:br>
              <a:rPr lang="fr-FR" dirty="0"/>
            </a:br>
            <a:endParaRPr lang="fr-FR" dirty="0"/>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7469034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r>
              <a:rPr lang="fr-FR" dirty="0"/>
              <a:t>Modèle social 	</a:t>
            </a:r>
          </a:p>
        </p:txBody>
      </p:sp>
      <p:sp>
        <p:nvSpPr>
          <p:cNvPr id="3" name="Espace réservé du contenu 2"/>
          <p:cNvSpPr>
            <a:spLocks noGrp="1"/>
          </p:cNvSpPr>
          <p:nvPr>
            <p:ph sz="quarter" idx="1"/>
          </p:nvPr>
        </p:nvSpPr>
        <p:spPr>
          <a:xfrm>
            <a:off x="611560" y="1447800"/>
            <a:ext cx="8075240" cy="4572000"/>
          </a:xfrm>
        </p:spPr>
        <p:txBody>
          <a:bodyPr>
            <a:noAutofit/>
          </a:bodyPr>
          <a:lstStyle/>
          <a:p>
            <a:r>
              <a:rPr lang="fr-FR" sz="2800" dirty="0"/>
              <a:t>B</a:t>
            </a:r>
            <a:r>
              <a:rPr lang="fr-FR" sz="2800" dirty="0" smtClean="0"/>
              <a:t>énéficie </a:t>
            </a:r>
            <a:r>
              <a:rPr lang="fr-FR" sz="2800" dirty="0"/>
              <a:t>à un grand nombre d’éleveurs : </a:t>
            </a:r>
            <a:r>
              <a:rPr lang="fr-FR" sz="2800" dirty="0" smtClean="0"/>
              <a:t>stratégie </a:t>
            </a:r>
            <a:r>
              <a:rPr lang="fr-FR" sz="2800" dirty="0"/>
              <a:t>de maximiser la collecte plutôt que </a:t>
            </a:r>
            <a:r>
              <a:rPr lang="fr-FR" sz="2800" dirty="0" smtClean="0"/>
              <a:t>transformation </a:t>
            </a:r>
            <a:r>
              <a:rPr lang="fr-FR" sz="2800" dirty="0"/>
              <a:t>locale </a:t>
            </a:r>
          </a:p>
          <a:p>
            <a:r>
              <a:rPr lang="fr-FR" sz="2800" dirty="0" smtClean="0"/>
              <a:t>Redistribution </a:t>
            </a:r>
            <a:r>
              <a:rPr lang="fr-FR" sz="2800" dirty="0"/>
              <a:t>des rôles entre hommes et </a:t>
            </a:r>
            <a:r>
              <a:rPr lang="fr-FR" sz="2800" dirty="0" smtClean="0"/>
              <a:t>femmes, </a:t>
            </a:r>
            <a:r>
              <a:rPr lang="fr-FR" sz="2800" dirty="0"/>
              <a:t>mais au bénéfice des </a:t>
            </a:r>
            <a:r>
              <a:rPr lang="fr-FR" sz="2800" dirty="0" smtClean="0"/>
              <a:t>deux </a:t>
            </a:r>
            <a:endParaRPr lang="fr-FR" sz="2800" dirty="0"/>
          </a:p>
          <a:p>
            <a:r>
              <a:rPr lang="fr-FR" sz="2800" dirty="0" smtClean="0"/>
              <a:t>L’augmentation de la </a:t>
            </a:r>
            <a:r>
              <a:rPr lang="fr-FR" sz="2800" dirty="0"/>
              <a:t>production laitière </a:t>
            </a:r>
            <a:r>
              <a:rPr lang="fr-FR" sz="2800" dirty="0" smtClean="0"/>
              <a:t>permet aux femmes de ne pas perdre en volume</a:t>
            </a:r>
            <a:r>
              <a:rPr lang="fr-FR" sz="2800" dirty="0"/>
              <a:t> </a:t>
            </a:r>
            <a:r>
              <a:rPr lang="fr-FR" sz="2800" dirty="0" smtClean="0"/>
              <a:t>d’activité</a:t>
            </a:r>
          </a:p>
          <a:p>
            <a:r>
              <a:rPr lang="fr-FR" sz="2800" dirty="0" smtClean="0"/>
              <a:t>Concertation locale ; producteurs sont acteurs de la filière</a:t>
            </a:r>
            <a:endParaRPr lang="fr-FR" sz="2800" dirty="0"/>
          </a:p>
        </p:txBody>
      </p:sp>
    </p:spTree>
    <p:extLst>
      <p:ext uri="{BB962C8B-B14F-4D97-AF65-F5344CB8AC3E}">
        <p14:creationId xmlns:p14="http://schemas.microsoft.com/office/powerpoint/2010/main" val="9361703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r>
              <a:rPr lang="fr-FR" dirty="0"/>
              <a:t>Modèle institutionnel </a:t>
            </a:r>
          </a:p>
        </p:txBody>
      </p:sp>
      <p:sp>
        <p:nvSpPr>
          <p:cNvPr id="3" name="Espace réservé du contenu 2"/>
          <p:cNvSpPr>
            <a:spLocks noGrp="1"/>
          </p:cNvSpPr>
          <p:nvPr>
            <p:ph sz="quarter" idx="1"/>
          </p:nvPr>
        </p:nvSpPr>
        <p:spPr/>
        <p:txBody>
          <a:bodyPr>
            <a:normAutofit/>
          </a:bodyPr>
          <a:lstStyle/>
          <a:p>
            <a:r>
              <a:rPr lang="fr-FR" sz="3200" dirty="0" smtClean="0"/>
              <a:t>Gouvernance </a:t>
            </a:r>
            <a:r>
              <a:rPr lang="fr-FR" sz="3200" dirty="0"/>
              <a:t>paysanne des centres </a:t>
            </a:r>
          </a:p>
          <a:p>
            <a:r>
              <a:rPr lang="fr-FR" sz="3200" dirty="0" smtClean="0"/>
              <a:t>Gestion </a:t>
            </a:r>
            <a:r>
              <a:rPr lang="fr-FR" sz="3200" dirty="0"/>
              <a:t>déléguée (avec implication paysanne dans les choix </a:t>
            </a:r>
            <a:r>
              <a:rPr lang="fr-FR" sz="3200" dirty="0" smtClean="0"/>
              <a:t>stratégiques) </a:t>
            </a:r>
            <a:r>
              <a:rPr lang="fr-FR" sz="3200" dirty="0"/>
              <a:t>ou gestion propre par les coopératives suivant les cas </a:t>
            </a:r>
          </a:p>
          <a:p>
            <a:r>
              <a:rPr lang="fr-FR" sz="3200" dirty="0" smtClean="0"/>
              <a:t>Fidélisation </a:t>
            </a:r>
            <a:r>
              <a:rPr lang="fr-FR" sz="3200" dirty="0"/>
              <a:t>des collecteurs </a:t>
            </a:r>
          </a:p>
          <a:p>
            <a:r>
              <a:rPr lang="fr-FR" sz="3200" dirty="0" smtClean="0"/>
              <a:t>Contractualisation avec l’aval</a:t>
            </a:r>
            <a:endParaRPr lang="fr-FR" sz="3200" dirty="0"/>
          </a:p>
          <a:p>
            <a:endParaRPr lang="fr-FR" sz="3200" dirty="0"/>
          </a:p>
        </p:txBody>
      </p:sp>
    </p:spTree>
    <p:extLst>
      <p:ext uri="{BB962C8B-B14F-4D97-AF65-F5344CB8AC3E}">
        <p14:creationId xmlns:p14="http://schemas.microsoft.com/office/powerpoint/2010/main" val="8958609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fontScale="90000"/>
          </a:bodyPr>
          <a:lstStyle/>
          <a:p>
            <a:r>
              <a:rPr lang="fr-FR" dirty="0"/>
              <a:t>Quelques </a:t>
            </a:r>
            <a:r>
              <a:rPr lang="fr-FR" dirty="0" smtClean="0"/>
              <a:t>pistes pour l’avenir</a:t>
            </a:r>
            <a:endParaRPr lang="fr-FR" dirty="0"/>
          </a:p>
        </p:txBody>
      </p:sp>
      <p:sp>
        <p:nvSpPr>
          <p:cNvPr id="3" name="Espace réservé du contenu 2"/>
          <p:cNvSpPr>
            <a:spLocks noGrp="1"/>
          </p:cNvSpPr>
          <p:nvPr>
            <p:ph sz="quarter" idx="1"/>
          </p:nvPr>
        </p:nvSpPr>
        <p:spPr/>
        <p:txBody>
          <a:bodyPr>
            <a:normAutofit/>
          </a:bodyPr>
          <a:lstStyle/>
          <a:p>
            <a:r>
              <a:rPr lang="fr-FR" sz="2800" dirty="0"/>
              <a:t>Mieux gérer la saisonnalité de la collecte </a:t>
            </a:r>
            <a:r>
              <a:rPr lang="fr-FR" sz="2800" dirty="0" smtClean="0"/>
              <a:t>: collecter dans </a:t>
            </a:r>
            <a:r>
              <a:rPr lang="fr-FR" sz="2800" dirty="0"/>
              <a:t>les zones de transhumance proches afin d’amoindrir le creux de collecte en hivernage </a:t>
            </a:r>
          </a:p>
          <a:p>
            <a:r>
              <a:rPr lang="fr-FR" sz="2800" dirty="0" smtClean="0"/>
              <a:t>Augmentation </a:t>
            </a:r>
            <a:r>
              <a:rPr lang="fr-FR" sz="2800" dirty="0"/>
              <a:t>de </a:t>
            </a:r>
            <a:r>
              <a:rPr lang="fr-FR" sz="2800" dirty="0" smtClean="0"/>
              <a:t>l’activité BAB: augmenter </a:t>
            </a:r>
            <a:r>
              <a:rPr lang="fr-FR" sz="2800" dirty="0"/>
              <a:t>le lait produit en période </a:t>
            </a:r>
            <a:r>
              <a:rPr lang="fr-FR" sz="2800" dirty="0" smtClean="0"/>
              <a:t>creuse </a:t>
            </a:r>
            <a:r>
              <a:rPr lang="fr-FR" sz="2800" dirty="0"/>
              <a:t>en retardant la date de départ en transhumance ou en réduisant le nombre d’animaux concernés </a:t>
            </a:r>
          </a:p>
        </p:txBody>
      </p:sp>
    </p:spTree>
    <p:extLst>
      <p:ext uri="{BB962C8B-B14F-4D97-AF65-F5344CB8AC3E}">
        <p14:creationId xmlns:p14="http://schemas.microsoft.com/office/powerpoint/2010/main" val="25643614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r>
              <a:rPr lang="fr-FR" dirty="0" smtClean="0"/>
              <a:t>Quelques pistes pour l’avenir</a:t>
            </a:r>
            <a:endParaRPr lang="fr-FR" dirty="0"/>
          </a:p>
        </p:txBody>
      </p:sp>
      <p:sp>
        <p:nvSpPr>
          <p:cNvPr id="3" name="Espace réservé du contenu 2"/>
          <p:cNvSpPr>
            <a:spLocks noGrp="1"/>
          </p:cNvSpPr>
          <p:nvPr>
            <p:ph sz="quarter" idx="1"/>
          </p:nvPr>
        </p:nvSpPr>
        <p:spPr/>
        <p:txBody>
          <a:bodyPr>
            <a:normAutofit/>
          </a:bodyPr>
          <a:lstStyle/>
          <a:p>
            <a:r>
              <a:rPr lang="fr-FR" sz="2800" dirty="0" smtClean="0"/>
              <a:t>Poursuivre la professionnalisation de la gestion</a:t>
            </a:r>
          </a:p>
          <a:p>
            <a:r>
              <a:rPr lang="fr-FR" sz="2800" dirty="0" smtClean="0"/>
              <a:t>Plans d’affaires des coopératives autour de trois services (collecte , BAB et conseil + fonctions de base des coopératives)</a:t>
            </a:r>
          </a:p>
          <a:p>
            <a:r>
              <a:rPr lang="fr-FR" sz="2800" dirty="0" smtClean="0"/>
              <a:t>Mutualiser certains </a:t>
            </a:r>
            <a:r>
              <a:rPr lang="fr-FR" sz="2800" dirty="0"/>
              <a:t>services </a:t>
            </a:r>
            <a:r>
              <a:rPr lang="fr-FR" sz="2800" dirty="0" smtClean="0"/>
              <a:t>(</a:t>
            </a:r>
            <a:r>
              <a:rPr lang="fr-FR" sz="2800" dirty="0" err="1" smtClean="0"/>
              <a:t>appro</a:t>
            </a:r>
            <a:r>
              <a:rPr lang="fr-FR" sz="2800" dirty="0" smtClean="0"/>
              <a:t> aliment, conseil </a:t>
            </a:r>
            <a:r>
              <a:rPr lang="fr-FR" sz="2800" dirty="0"/>
              <a:t>de gestion aux </a:t>
            </a:r>
            <a:r>
              <a:rPr lang="fr-FR" sz="2800" dirty="0" smtClean="0"/>
              <a:t>OP, audit)</a:t>
            </a:r>
            <a:endParaRPr lang="fr-FR" sz="2800" dirty="0"/>
          </a:p>
          <a:p>
            <a:r>
              <a:rPr lang="fr-FR" sz="2800" dirty="0" smtClean="0"/>
              <a:t>Mieux </a:t>
            </a:r>
            <a:r>
              <a:rPr lang="fr-FR" sz="2800" dirty="0"/>
              <a:t>différencier les services / les bénéfices pour les membres et les non-membres </a:t>
            </a:r>
          </a:p>
          <a:p>
            <a:endParaRPr lang="fr-FR" sz="2800" dirty="0"/>
          </a:p>
        </p:txBody>
      </p:sp>
    </p:spTree>
    <p:extLst>
      <p:ext uri="{BB962C8B-B14F-4D97-AF65-F5344CB8AC3E}">
        <p14:creationId xmlns:p14="http://schemas.microsoft.com/office/powerpoint/2010/main" val="1274684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Merci de </a:t>
            </a:r>
            <a:r>
              <a:rPr lang="fr-FR" smtClean="0"/>
              <a:t>votre attention</a:t>
            </a:r>
            <a:endParaRPr lang="fr-FR"/>
          </a:p>
        </p:txBody>
      </p:sp>
      <p:sp>
        <p:nvSpPr>
          <p:cNvPr id="3" name="Espace réservé du texte 2"/>
          <p:cNvSpPr>
            <a:spLocks noGrp="1"/>
          </p:cNvSpPr>
          <p:nvPr>
            <p:ph type="body" idx="1"/>
          </p:nvPr>
        </p:nvSpPr>
        <p:spPr/>
        <p:txBody>
          <a:bodyPr/>
          <a:lstStyle/>
          <a:p>
            <a:endParaRPr lang="fr-FR"/>
          </a:p>
        </p:txBody>
      </p:sp>
    </p:spTree>
    <p:extLst>
      <p:ext uri="{BB962C8B-B14F-4D97-AF65-F5344CB8AC3E}">
        <p14:creationId xmlns:p14="http://schemas.microsoft.com/office/powerpoint/2010/main" val="2732722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Hamdallaye</a:t>
            </a:r>
            <a:r>
              <a:rPr lang="fr-FR" dirty="0" smtClean="0"/>
              <a:t> </a:t>
            </a:r>
            <a:endParaRPr lang="fr-FR" dirty="0"/>
          </a:p>
        </p:txBody>
      </p:sp>
      <p:sp>
        <p:nvSpPr>
          <p:cNvPr id="3" name="Espace réservé du contenu 2"/>
          <p:cNvSpPr>
            <a:spLocks noGrp="1"/>
          </p:cNvSpPr>
          <p:nvPr>
            <p:ph sz="quarter" idx="1"/>
          </p:nvPr>
        </p:nvSpPr>
        <p:spPr/>
        <p:txBody>
          <a:bodyPr>
            <a:normAutofit/>
          </a:bodyPr>
          <a:lstStyle/>
          <a:p>
            <a:pPr>
              <a:lnSpc>
                <a:spcPct val="80000"/>
              </a:lnSpc>
              <a:spcAft>
                <a:spcPts val="1200"/>
              </a:spcAft>
            </a:pPr>
            <a:r>
              <a:rPr lang="fr-FR" sz="3200" dirty="0"/>
              <a:t>165.970 litres collecté </a:t>
            </a:r>
            <a:r>
              <a:rPr lang="fr-FR" sz="3200" dirty="0" smtClean="0"/>
              <a:t>en 2014 (1er </a:t>
            </a:r>
            <a:r>
              <a:rPr lang="fr-FR" sz="3200" dirty="0"/>
              <a:t>centre de collecte du </a:t>
            </a:r>
            <a:r>
              <a:rPr lang="fr-FR" sz="3200" dirty="0" smtClean="0"/>
              <a:t>Niger)</a:t>
            </a:r>
            <a:endParaRPr lang="fr-FR" sz="3200" dirty="0"/>
          </a:p>
          <a:p>
            <a:pPr>
              <a:lnSpc>
                <a:spcPct val="80000"/>
              </a:lnSpc>
              <a:spcAft>
                <a:spcPts val="1200"/>
              </a:spcAft>
            </a:pPr>
            <a:r>
              <a:rPr lang="fr-FR" sz="3200" dirty="0"/>
              <a:t>101.285 litres vendus cru </a:t>
            </a:r>
            <a:r>
              <a:rPr lang="fr-FR" sz="3200" dirty="0" smtClean="0"/>
              <a:t>à SOLANI et </a:t>
            </a:r>
            <a:r>
              <a:rPr lang="fr-FR" sz="3200" dirty="0"/>
              <a:t>64.942 litres vendus pasteurisés </a:t>
            </a:r>
          </a:p>
          <a:p>
            <a:pPr>
              <a:lnSpc>
                <a:spcPct val="80000"/>
              </a:lnSpc>
              <a:spcAft>
                <a:spcPts val="1200"/>
              </a:spcAft>
            </a:pPr>
            <a:r>
              <a:rPr lang="fr-FR" sz="3200" dirty="0"/>
              <a:t>Certains jours plus de 1.000 litres collecté / jour </a:t>
            </a:r>
          </a:p>
        </p:txBody>
      </p:sp>
    </p:spTree>
    <p:extLst>
      <p:ext uri="{BB962C8B-B14F-4D97-AF65-F5344CB8AC3E}">
        <p14:creationId xmlns:p14="http://schemas.microsoft.com/office/powerpoint/2010/main" val="267741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a:t>Evolution des volumes collectés annuellement à </a:t>
            </a:r>
            <a:r>
              <a:rPr lang="fr-FR" sz="2800" dirty="0" err="1" smtClean="0"/>
              <a:t>Hamdallaye</a:t>
            </a:r>
            <a:r>
              <a:rPr lang="fr-FR" sz="2800" dirty="0" smtClean="0"/>
              <a:t> </a:t>
            </a:r>
            <a:endParaRPr lang="fr-FR" sz="2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59" y="1412776"/>
            <a:ext cx="7963261" cy="51125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2678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Kollo</a:t>
            </a:r>
            <a:r>
              <a:rPr lang="fr-FR" dirty="0" smtClean="0"/>
              <a:t> </a:t>
            </a:r>
            <a:endParaRPr lang="fr-FR" dirty="0"/>
          </a:p>
        </p:txBody>
      </p:sp>
      <p:sp>
        <p:nvSpPr>
          <p:cNvPr id="3" name="Espace réservé du contenu 2"/>
          <p:cNvSpPr>
            <a:spLocks noGrp="1"/>
          </p:cNvSpPr>
          <p:nvPr>
            <p:ph sz="quarter" idx="1"/>
          </p:nvPr>
        </p:nvSpPr>
        <p:spPr>
          <a:xfrm>
            <a:off x="457200" y="1600200"/>
            <a:ext cx="8229600" cy="4709120"/>
          </a:xfrm>
        </p:spPr>
        <p:txBody>
          <a:bodyPr>
            <a:noAutofit/>
          </a:bodyPr>
          <a:lstStyle/>
          <a:p>
            <a:r>
              <a:rPr lang="fr-FR" sz="2800" dirty="0"/>
              <a:t>Plus de 70.000 litres collectés en 2014 (sur 8 mois) </a:t>
            </a:r>
          </a:p>
          <a:p>
            <a:r>
              <a:rPr lang="fr-FR" sz="2800" dirty="0"/>
              <a:t>Plus de 63.000 litres vendus en lait cru à </a:t>
            </a:r>
            <a:r>
              <a:rPr lang="fr-FR" sz="2800" dirty="0" err="1"/>
              <a:t>Solani</a:t>
            </a:r>
            <a:r>
              <a:rPr lang="fr-FR" sz="2800" dirty="0"/>
              <a:t> en 2014 (sur 8 mois) </a:t>
            </a:r>
          </a:p>
          <a:p>
            <a:r>
              <a:rPr lang="fr-FR" sz="2800" dirty="0"/>
              <a:t>Certains jours plus de 1.000 litres collectés </a:t>
            </a:r>
            <a:endParaRPr lang="fr-FR" sz="2800" dirty="0" smtClean="0"/>
          </a:p>
          <a:p>
            <a:r>
              <a:rPr lang="fr-FR" sz="2800" dirty="0"/>
              <a:t>C</a:t>
            </a:r>
            <a:r>
              <a:rPr lang="fr-FR" sz="2800" dirty="0" smtClean="0"/>
              <a:t>ontrat </a:t>
            </a:r>
            <a:r>
              <a:rPr lang="fr-FR" sz="2800" dirty="0"/>
              <a:t>annuel d’approvisionnement avec </a:t>
            </a:r>
            <a:r>
              <a:rPr lang="fr-FR" sz="2800" dirty="0" err="1" smtClean="0"/>
              <a:t>Solani</a:t>
            </a:r>
            <a:r>
              <a:rPr lang="fr-FR" sz="2800" dirty="0" smtClean="0"/>
              <a:t> </a:t>
            </a:r>
            <a:endParaRPr lang="fr-FR" sz="2800" dirty="0"/>
          </a:p>
          <a:p>
            <a:r>
              <a:rPr lang="fr-FR" sz="2800" dirty="0"/>
              <a:t>Mais </a:t>
            </a:r>
            <a:r>
              <a:rPr lang="fr-FR" sz="2800" dirty="0" smtClean="0"/>
              <a:t>pertes liées </a:t>
            </a:r>
            <a:r>
              <a:rPr lang="fr-FR" sz="2800" dirty="0"/>
              <a:t>à l’instabilité de l’électricité </a:t>
            </a:r>
            <a:endParaRPr lang="fr-FR" sz="2800" dirty="0" smtClean="0"/>
          </a:p>
          <a:p>
            <a:r>
              <a:rPr lang="fr-FR" sz="2800" dirty="0" smtClean="0"/>
              <a:t>Un résultat  proche de l’équilibre pour la 1ere année mais des perspectives très encourageantes</a:t>
            </a:r>
            <a:endParaRPr lang="fr-FR" sz="2800" dirty="0"/>
          </a:p>
        </p:txBody>
      </p:sp>
    </p:spTree>
    <p:extLst>
      <p:ext uri="{BB962C8B-B14F-4D97-AF65-F5344CB8AC3E}">
        <p14:creationId xmlns:p14="http://schemas.microsoft.com/office/powerpoint/2010/main" val="585548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partenariat </a:t>
            </a:r>
            <a:r>
              <a:rPr lang="fr-FR" dirty="0"/>
              <a:t>avec </a:t>
            </a:r>
            <a:r>
              <a:rPr lang="fr-FR" dirty="0" err="1"/>
              <a:t>Solani</a:t>
            </a:r>
            <a:r>
              <a:rPr lang="fr-FR" dirty="0"/>
              <a:t> </a:t>
            </a:r>
          </a:p>
        </p:txBody>
      </p:sp>
      <p:sp>
        <p:nvSpPr>
          <p:cNvPr id="3" name="Espace réservé du contenu 2"/>
          <p:cNvSpPr>
            <a:spLocks noGrp="1"/>
          </p:cNvSpPr>
          <p:nvPr>
            <p:ph sz="quarter" idx="1"/>
          </p:nvPr>
        </p:nvSpPr>
        <p:spPr/>
        <p:txBody>
          <a:bodyPr>
            <a:noAutofit/>
          </a:bodyPr>
          <a:lstStyle/>
          <a:p>
            <a:r>
              <a:rPr lang="fr-FR" sz="2800" dirty="0"/>
              <a:t>L</a:t>
            </a:r>
            <a:r>
              <a:rPr lang="fr-FR" sz="2800" dirty="0" smtClean="0"/>
              <a:t>ait </a:t>
            </a:r>
            <a:r>
              <a:rPr lang="fr-FR" sz="2800" dirty="0"/>
              <a:t>cru des centres livré à </a:t>
            </a:r>
            <a:r>
              <a:rPr lang="fr-FR" sz="2800" dirty="0" smtClean="0"/>
              <a:t>SOLANI depuis nov. 2013</a:t>
            </a:r>
          </a:p>
          <a:p>
            <a:r>
              <a:rPr lang="fr-FR" sz="2800" dirty="0" smtClean="0"/>
              <a:t>L’entreprise </a:t>
            </a:r>
            <a:r>
              <a:rPr lang="fr-FR" sz="2800" dirty="0"/>
              <a:t>souhaite augmenter son </a:t>
            </a:r>
            <a:r>
              <a:rPr lang="fr-FR" sz="2800" dirty="0" smtClean="0"/>
              <a:t>approvisionnement</a:t>
            </a:r>
          </a:p>
          <a:p>
            <a:r>
              <a:rPr lang="fr-FR" sz="2800" dirty="0" smtClean="0"/>
              <a:t>Les </a:t>
            </a:r>
            <a:r>
              <a:rPr lang="fr-FR" sz="2800" dirty="0"/>
              <a:t>centres de </a:t>
            </a:r>
            <a:r>
              <a:rPr lang="fr-FR" sz="2800" dirty="0" smtClean="0"/>
              <a:t>collecte </a:t>
            </a:r>
            <a:r>
              <a:rPr lang="fr-FR" sz="2800" dirty="0"/>
              <a:t>représentent </a:t>
            </a:r>
            <a:r>
              <a:rPr lang="fr-FR" sz="2800" dirty="0" smtClean="0"/>
              <a:t>1/3 de l’approvisionnement en lait cru de SOLANI</a:t>
            </a:r>
          </a:p>
          <a:p>
            <a:r>
              <a:rPr lang="fr-FR" sz="2800" dirty="0" smtClean="0"/>
              <a:t>Les consommateurs font la différence : produits confectionnés à partir du lait cru de meilleure qualité </a:t>
            </a:r>
          </a:p>
          <a:p>
            <a:r>
              <a:rPr lang="fr-FR" sz="2800" dirty="0" smtClean="0"/>
              <a:t>Travail </a:t>
            </a:r>
            <a:r>
              <a:rPr lang="fr-FR" sz="2800" dirty="0"/>
              <a:t>actuel avec SOLANI pour créer une ligne de produit 100% lait local</a:t>
            </a:r>
          </a:p>
          <a:p>
            <a:endParaRPr lang="fr-FR" sz="2800" dirty="0"/>
          </a:p>
        </p:txBody>
      </p:sp>
    </p:spTree>
    <p:extLst>
      <p:ext uri="{BB962C8B-B14F-4D97-AF65-F5344CB8AC3E}">
        <p14:creationId xmlns:p14="http://schemas.microsoft.com/office/powerpoint/2010/main" val="1872674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0"/>
            <a:ext cx="7772400" cy="1143000"/>
          </a:xfrm>
        </p:spPr>
        <p:txBody>
          <a:bodyPr/>
          <a:lstStyle/>
          <a:p>
            <a:r>
              <a:rPr lang="fr-FR" dirty="0" smtClean="0"/>
              <a:t>Rentabilité </a:t>
            </a:r>
            <a:endParaRPr lang="fr-FR" dirty="0"/>
          </a:p>
        </p:txBody>
      </p:sp>
      <p:sp>
        <p:nvSpPr>
          <p:cNvPr id="3" name="Espace réservé du contenu 2"/>
          <p:cNvSpPr>
            <a:spLocks noGrp="1"/>
          </p:cNvSpPr>
          <p:nvPr>
            <p:ph sz="quarter" idx="1"/>
          </p:nvPr>
        </p:nvSpPr>
        <p:spPr>
          <a:xfrm>
            <a:off x="914400" y="1124744"/>
            <a:ext cx="7772400" cy="4895056"/>
          </a:xfrm>
        </p:spPr>
        <p:txBody>
          <a:bodyPr>
            <a:noAutofit/>
          </a:bodyPr>
          <a:lstStyle/>
          <a:p>
            <a:r>
              <a:rPr lang="fr-FR" sz="2800" dirty="0" smtClean="0"/>
              <a:t>CA de l’ordre de 70 millions FCFA</a:t>
            </a:r>
          </a:p>
          <a:p>
            <a:r>
              <a:rPr lang="fr-FR" sz="2800" dirty="0" err="1" smtClean="0"/>
              <a:t>Hamdallaye</a:t>
            </a:r>
            <a:r>
              <a:rPr lang="fr-FR" sz="2800" dirty="0" smtClean="0"/>
              <a:t> </a:t>
            </a:r>
            <a:r>
              <a:rPr lang="fr-FR" sz="2800" dirty="0" smtClean="0"/>
              <a:t>rentable </a:t>
            </a:r>
            <a:r>
              <a:rPr lang="fr-FR" sz="2800" dirty="0"/>
              <a:t>pour Comptoir du Terroir et UPROLAIT en 2014 </a:t>
            </a:r>
            <a:endParaRPr lang="fr-FR" sz="2800" dirty="0" smtClean="0"/>
          </a:p>
          <a:p>
            <a:r>
              <a:rPr lang="fr-FR" sz="2800" dirty="0" err="1" smtClean="0"/>
              <a:t>Kollo</a:t>
            </a:r>
            <a:r>
              <a:rPr lang="fr-FR" sz="2800" dirty="0" smtClean="0"/>
              <a:t> proche </a:t>
            </a:r>
            <a:r>
              <a:rPr lang="fr-FR" sz="2800" dirty="0"/>
              <a:t>de l’équilibre </a:t>
            </a:r>
            <a:endParaRPr lang="fr-FR" sz="2800" dirty="0" smtClean="0"/>
          </a:p>
          <a:p>
            <a:r>
              <a:rPr lang="fr-FR" sz="2800" dirty="0"/>
              <a:t>P</a:t>
            </a:r>
            <a:r>
              <a:rPr lang="fr-FR" sz="2800" dirty="0" smtClean="0"/>
              <a:t>révisionnel à 5 ans permet d’envisager des résultats financiers intéressants :</a:t>
            </a:r>
          </a:p>
          <a:p>
            <a:pPr lvl="1"/>
            <a:r>
              <a:rPr lang="fr-FR" sz="2400" dirty="0" smtClean="0"/>
              <a:t>Nouveaux </a:t>
            </a:r>
            <a:r>
              <a:rPr lang="fr-FR" sz="2400" dirty="0"/>
              <a:t>prix négociés avec </a:t>
            </a:r>
            <a:r>
              <a:rPr lang="fr-FR" sz="2400" dirty="0" err="1"/>
              <a:t>Solani</a:t>
            </a:r>
            <a:r>
              <a:rPr lang="fr-FR" sz="2400" dirty="0"/>
              <a:t> </a:t>
            </a:r>
            <a:endParaRPr lang="fr-FR" sz="2400" dirty="0" smtClean="0"/>
          </a:p>
          <a:p>
            <a:pPr lvl="1"/>
            <a:r>
              <a:rPr lang="fr-FR" sz="2400" dirty="0" smtClean="0"/>
              <a:t>Augmentation </a:t>
            </a:r>
            <a:r>
              <a:rPr lang="fr-FR" sz="2400" dirty="0"/>
              <a:t>des volumes </a:t>
            </a:r>
            <a:r>
              <a:rPr lang="fr-FR" sz="2400" dirty="0" smtClean="0"/>
              <a:t>collectés</a:t>
            </a:r>
            <a:endParaRPr lang="fr-FR" sz="2400" dirty="0"/>
          </a:p>
          <a:p>
            <a:r>
              <a:rPr lang="fr-FR" sz="2800" dirty="0" smtClean="0"/>
              <a:t>Mais résultats </a:t>
            </a:r>
            <a:r>
              <a:rPr lang="fr-FR" sz="2800" dirty="0"/>
              <a:t>financiers </a:t>
            </a:r>
            <a:r>
              <a:rPr lang="fr-FR" sz="2800" dirty="0" smtClean="0"/>
              <a:t>fragiles</a:t>
            </a:r>
            <a:r>
              <a:rPr lang="fr-FR" sz="2800" dirty="0"/>
              <a:t>:</a:t>
            </a:r>
            <a:endParaRPr lang="fr-FR" sz="2800" dirty="0" smtClean="0"/>
          </a:p>
          <a:p>
            <a:pPr lvl="1"/>
            <a:r>
              <a:rPr lang="fr-FR" sz="2400" dirty="0" smtClean="0"/>
              <a:t>Variation des quantités collectées, pertes </a:t>
            </a:r>
            <a:r>
              <a:rPr lang="fr-FR" sz="2400" dirty="0"/>
              <a:t>de lait et </a:t>
            </a:r>
            <a:r>
              <a:rPr lang="fr-FR" sz="2400" dirty="0" smtClean="0"/>
              <a:t>erreurs de </a:t>
            </a:r>
            <a:r>
              <a:rPr lang="fr-FR" sz="2400" dirty="0"/>
              <a:t>gestion peuvent </a:t>
            </a:r>
            <a:r>
              <a:rPr lang="fr-FR" sz="2400" dirty="0" smtClean="0"/>
              <a:t>rendre les </a:t>
            </a:r>
            <a:r>
              <a:rPr lang="fr-FR" sz="2400" dirty="0"/>
              <a:t>résultats </a:t>
            </a:r>
            <a:r>
              <a:rPr lang="fr-FR" sz="2400" dirty="0" smtClean="0"/>
              <a:t>négatifs</a:t>
            </a:r>
            <a:endParaRPr lang="fr-FR" sz="2400" dirty="0"/>
          </a:p>
          <a:p>
            <a:endParaRPr lang="fr-FR" sz="2800" dirty="0"/>
          </a:p>
          <a:p>
            <a:endParaRPr lang="fr-FR" sz="2800" dirty="0"/>
          </a:p>
        </p:txBody>
      </p:sp>
    </p:spTree>
    <p:extLst>
      <p:ext uri="{BB962C8B-B14F-4D97-AF65-F5344CB8AC3E}">
        <p14:creationId xmlns:p14="http://schemas.microsoft.com/office/powerpoint/2010/main" val="7821676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936104"/>
          </a:xfrm>
        </p:spPr>
        <p:txBody>
          <a:bodyPr>
            <a:normAutofit fontScale="90000"/>
          </a:bodyPr>
          <a:lstStyle/>
          <a:p>
            <a:r>
              <a:rPr lang="fr-FR" sz="3600" dirty="0" smtClean="0"/>
              <a:t/>
            </a:r>
            <a:br>
              <a:rPr lang="fr-FR" sz="3600" dirty="0" smtClean="0"/>
            </a:br>
            <a:r>
              <a:rPr lang="fr-FR" sz="3600" dirty="0"/>
              <a:t/>
            </a:r>
            <a:br>
              <a:rPr lang="fr-FR" sz="3600" dirty="0"/>
            </a:br>
            <a:r>
              <a:rPr lang="fr-FR" sz="3600" dirty="0"/>
              <a:t/>
            </a:r>
            <a:br>
              <a:rPr lang="fr-FR" sz="3600" dirty="0"/>
            </a:br>
            <a:r>
              <a:rPr lang="fr-FR" dirty="0"/>
              <a:t>Quantités collectées très variables au cours de l’année</a:t>
            </a:r>
            <a:endParaRPr lang="fr-FR"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853" y="1340768"/>
            <a:ext cx="8728242" cy="5184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10884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430</TotalTime>
  <Words>2250</Words>
  <Application>Microsoft Office PowerPoint</Application>
  <PresentationFormat>Affichage à l'écran (4:3)</PresentationFormat>
  <Paragraphs>231</Paragraphs>
  <Slides>34</Slides>
  <Notes>18</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Capitaux</vt:lpstr>
      <vt:lpstr>Principaux résultats et enseignements du projet Nariindu</vt:lpstr>
      <vt:lpstr>Plan de la présentation</vt:lpstr>
      <vt:lpstr>1. Les performances technico-économiques des centres et les perspectives </vt:lpstr>
      <vt:lpstr>Hamdallaye </vt:lpstr>
      <vt:lpstr>Evolution des volumes collectés annuellement à Hamdallaye </vt:lpstr>
      <vt:lpstr>Kollo </vt:lpstr>
      <vt:lpstr>Le partenariat avec Solani </vt:lpstr>
      <vt:lpstr>Rentabilité </vt:lpstr>
      <vt:lpstr>   Quantités collectées très variables au cours de l’année</vt:lpstr>
      <vt:lpstr>Simulation évolution Hamdallaye </vt:lpstr>
      <vt:lpstr>Simulation évolution Kollo </vt:lpstr>
      <vt:lpstr>L’approvisionnement en aliments du bétail</vt:lpstr>
      <vt:lpstr>2. Analyse de la viabilité des centres</vt:lpstr>
      <vt:lpstr>Viabilité technico-économique</vt:lpstr>
      <vt:lpstr>Viabilité sociale</vt:lpstr>
      <vt:lpstr>Viabilité institutionnelle</vt:lpstr>
      <vt:lpstr>3. L’impact sur la filière et les éleveurs</vt:lpstr>
      <vt:lpstr>Au niveau des éleveurs</vt:lpstr>
      <vt:lpstr>Présentation PowerPoint</vt:lpstr>
      <vt:lpstr>Enquête de suivi 2015 (2)</vt:lpstr>
      <vt:lpstr>Au niveau de la filière</vt:lpstr>
      <vt:lpstr>La concertation entre acteurs</vt:lpstr>
      <vt:lpstr>Opportunités pour les femmes</vt:lpstr>
      <vt:lpstr>4. Conclusions et enseignements</vt:lpstr>
      <vt:lpstr>Des performances encourageantes pour les deux centres de collecte </vt:lpstr>
      <vt:lpstr>Les éléments d’un modèle innovant </vt:lpstr>
      <vt:lpstr>Modèle technique (1)  </vt:lpstr>
      <vt:lpstr>Modèle technique (2)</vt:lpstr>
      <vt:lpstr>Modèle économique et financier  </vt:lpstr>
      <vt:lpstr>Modèle social  </vt:lpstr>
      <vt:lpstr>Modèle institutionnel </vt:lpstr>
      <vt:lpstr>Quelques pistes pour l’avenir</vt:lpstr>
      <vt:lpstr>Quelques pistes pour l’avenir</vt:lpstr>
      <vt:lpstr>Merci de votre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Celia Coronel</dc:creator>
  <cp:lastModifiedBy>Celia Coronel</cp:lastModifiedBy>
  <cp:revision>42</cp:revision>
  <dcterms:created xsi:type="dcterms:W3CDTF">2015-06-29T15:39:53Z</dcterms:created>
  <dcterms:modified xsi:type="dcterms:W3CDTF">2015-07-08T08:01:17Z</dcterms:modified>
</cp:coreProperties>
</file>